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EF382F"/>
    <a:srgbClr val="FF6600"/>
    <a:srgbClr val="A4DEF4"/>
    <a:srgbClr val="E06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64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2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9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5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68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23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86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10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81C67B-F9AB-444F-9382-81BE19F4E2B1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EDC2E7-0B76-944A-A60D-30D02B771A9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3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otion.com/swf/video/x6klfzk" TargetMode="External"/><Relationship Id="rId13" Type="http://schemas.openxmlformats.org/officeDocument/2006/relationships/slide" Target="slide2.xml"/><Relationship Id="rId3" Type="http://schemas.openxmlformats.org/officeDocument/2006/relationships/image" Target="../media/image28.png"/><Relationship Id="rId7" Type="http://schemas.openxmlformats.org/officeDocument/2006/relationships/image" Target="../media/image50.jpeg"/><Relationship Id="rId12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file:///C:\Users\perso\Downloads\JeuneDirigeant_VPE_20211206.pdf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16.jpeg"/><Relationship Id="rId4" Type="http://schemas.openxmlformats.org/officeDocument/2006/relationships/image" Target="../media/image32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28.png"/><Relationship Id="rId7" Type="http://schemas.openxmlformats.org/officeDocument/2006/relationships/image" Target="../media/image53.png"/><Relationship Id="rId12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hyperlink" Target="https://www.dailymotion.com/swf/video/x6klfzj?playlist=x6shak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55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3.xml"/><Relationship Id="rId17" Type="http://schemas.openxmlformats.org/officeDocument/2006/relationships/slide" Target="slide11.xml"/><Relationship Id="rId2" Type="http://schemas.openxmlformats.org/officeDocument/2006/relationships/image" Target="../media/image5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9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hyperlink" Target="https://www.dailymotion.com/swf/video/x6kj45o?playlist=x6shak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3.jpg"/><Relationship Id="rId7" Type="http://schemas.openxmlformats.org/officeDocument/2006/relationships/hyperlink" Target="https://www.dailymotion.com/swf/video/x6klfzl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6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https://www.dailymotion.com/swf/video/x6klfzh" TargetMode="Externa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slide" Target="slide2.xml"/><Relationship Id="rId5" Type="http://schemas.openxmlformats.org/officeDocument/2006/relationships/hyperlink" Target="https://www.dailymotion.com/swf/video/x6klfzo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file:///C:\Users\perso\Downloads\JSec_20211221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hyperlink" Target="https://www.dailymotion.com/swf/video/x6klfzi" TargetMode="External"/><Relationship Id="rId12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6.jpe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hyperlink" Target="file:///C:\Users\perso\Downloads\JeuneReporter_20211206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12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6.jpe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2.jpeg"/><Relationship Id="rId9" Type="http://schemas.openxmlformats.org/officeDocument/2006/relationships/hyperlink" Target="file:///C:\Users\perso\Downloads\JeuneInterpr%25C3%25A8te_20211206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12" Type="http://schemas.openxmlformats.org/officeDocument/2006/relationships/hyperlink" Target="file:///C:\Users\perso\Downloads\JeuneOrganisateur_20211206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6.jpe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32.jpeg"/><Relationship Id="rId9" Type="http://schemas.openxmlformats.org/officeDocument/2006/relationships/hyperlink" Target="https://www.dailymotion.com/swf/video/x6klfzm?playlist=x6shak" TargetMode="External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E375607-6081-4218-7742-623FFA2B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526" y="2841350"/>
            <a:ext cx="4810125" cy="2819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139F805-6286-75C8-C939-3937727CDBFD}"/>
              </a:ext>
            </a:extLst>
          </p:cNvPr>
          <p:cNvSpPr txBox="1"/>
          <p:nvPr/>
        </p:nvSpPr>
        <p:spPr>
          <a:xfrm>
            <a:off x="4153989" y="175641"/>
            <a:ext cx="731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5BA4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LES JEUNES OFFICIELS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2C62F35-9D25-76E6-BDFE-11CEFD362211}"/>
              </a:ext>
            </a:extLst>
          </p:cNvPr>
          <p:cNvSpPr txBox="1"/>
          <p:nvPr/>
        </p:nvSpPr>
        <p:spPr>
          <a:xfrm>
            <a:off x="3944983" y="1199394"/>
            <a:ext cx="752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1" dirty="0">
                <a:solidFill>
                  <a:srgbClr val="00B0F0"/>
                </a:solidFill>
                <a:latin typeface="Gotham Black" pitchFamily="2" charset="77"/>
              </a:rPr>
              <a:t>Vers une Génération Responsable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otham Black" pitchFamily="2" charset="77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64" y="1948080"/>
            <a:ext cx="5864860" cy="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6189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</a:t>
            </a:r>
            <a:r>
              <a:rPr lang="fr-FR" sz="2000" b="1" i="1" dirty="0">
                <a:solidFill>
                  <a:prstClr val="white"/>
                </a:solidFill>
                <a:latin typeface="Gotham Black" pitchFamily="2" charset="77"/>
              </a:rPr>
              <a:t>JEUNE  DIRIGEANT – VICE PRESIDENT ELEVE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2" charset="77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10</a:t>
              </a:r>
            </a:p>
          </p:txBody>
        </p:sp>
      </p:grpSp>
      <p:sp>
        <p:nvSpPr>
          <p:cNvPr id="11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040174" y="145482"/>
            <a:ext cx="3076136" cy="1756033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Je m’implique </a:t>
            </a:r>
          </a:p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dans la gestion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de mon AS 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  <a:p>
            <a:pPr algn="ctr" defTabSz="457200"/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403" y="1953487"/>
            <a:ext cx="1049678" cy="82260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505758" y="4088616"/>
            <a:ext cx="251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Jeune Dirigeant – Vice-Président élève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8" y="3089608"/>
            <a:ext cx="1496855" cy="9539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15" y="5486477"/>
            <a:ext cx="4566300" cy="2743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15" y="624067"/>
            <a:ext cx="4865030" cy="31841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9972" y="855278"/>
            <a:ext cx="6096000" cy="24134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JE M’INVESTIS</a:t>
            </a:r>
            <a:endParaRPr lang="fr-FR" sz="1200" b="1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prends part à la vie citoyenne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de mon établissement scolaire. </a:t>
            </a: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b="1" spc="65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JE DÉCIDE</a:t>
            </a:r>
            <a:endParaRPr lang="fr-FR" sz="1200" b="1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180"/>
              </a:lnSpc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prends des responsabilités lors des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différents moments de la vie de mon AS. </a:t>
            </a:r>
          </a:p>
          <a:p>
            <a:pPr marL="12700" lvl="0" defTabSz="457200">
              <a:lnSpc>
                <a:spcPts val="1180"/>
              </a:lnSpc>
            </a:pPr>
            <a:br>
              <a:rPr lang="fr-FR" sz="1200" b="1" dirty="0">
                <a:solidFill>
                  <a:srgbClr val="652A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J’ORGANISE</a:t>
            </a:r>
            <a:endParaRPr lang="fr-FR" sz="1200" b="1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m’implique dans les fonctions et démarches administratives.</a:t>
            </a: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buFontTx/>
              <a:buChar char="•"/>
              <a:tabLst>
                <a:tab pos="109220" algn="l"/>
              </a:tabLst>
            </a:pPr>
            <a:endParaRPr lang="fr-FR" sz="1200" b="1" dirty="0">
              <a:solidFill>
                <a:srgbClr val="652A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b="1" spc="4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JE REPRÉSENTE </a:t>
            </a:r>
            <a:endParaRPr lang="fr-FR" sz="1200" b="1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marR="121221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1176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suis le représentant des licenciés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de mon AS auprès des instances.</a:t>
            </a:r>
            <a:endParaRPr lang="fr-FR" sz="12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DD75AC-2BCC-7044-BBD1-48F28170EA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" r="-3709"/>
          <a:stretch/>
        </p:blipFill>
        <p:spPr>
          <a:xfrm>
            <a:off x="5580255" y="624067"/>
            <a:ext cx="3386370" cy="31841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4318" y="4094109"/>
            <a:ext cx="3540482" cy="115416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457200"/>
            <a:endParaRPr lang="fr-FR" sz="600" b="1" cap="small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fr-FR" sz="1200" b="1" cap="small" dirty="0">
                <a:solidFill>
                  <a:prstClr val="black"/>
                </a:solidFill>
                <a:latin typeface="Arial"/>
              </a:rPr>
              <a:t>U</a:t>
            </a:r>
            <a:r>
              <a:rPr lang="fr-FR" sz="1000" b="1" cap="small" dirty="0">
                <a:solidFill>
                  <a:prstClr val="black"/>
                </a:solidFill>
                <a:latin typeface="Arial"/>
              </a:rPr>
              <a:t>N STATUT D’ÉLU</a:t>
            </a:r>
            <a:r>
              <a:rPr lang="fr-FR" sz="1000" dirty="0">
                <a:solidFill>
                  <a:prstClr val="black"/>
                </a:solidFill>
                <a:latin typeface="Arial"/>
              </a:rPr>
              <a:t>  </a:t>
            </a:r>
            <a:br>
              <a:rPr lang="fr-FR" sz="900" dirty="0">
                <a:solidFill>
                  <a:prstClr val="black"/>
                </a:solidFill>
                <a:latin typeface="Arial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Chaque Association Sportive d’établissement </a:t>
            </a:r>
            <a:b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doit statutairement être gérée </a:t>
            </a:r>
          </a:p>
          <a:p>
            <a:pPr algn="ctr" defTabSz="457200"/>
            <a: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par un comité directeur composé d’1/3 d’élèves licenciés : </a:t>
            </a:r>
            <a:b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les Jeunes Dirigeants.</a:t>
            </a:r>
          </a:p>
          <a:p>
            <a:pPr algn="ctr" defTabSz="457200"/>
            <a:r>
              <a:rPr lang="fr-FR" sz="9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En son sein, est élu un(e) Vice-Président(e) élève. </a:t>
            </a:r>
          </a:p>
          <a:p>
            <a:pPr algn="ctr" defTabSz="457200"/>
            <a:endParaRPr lang="fr-FR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" name="Image 1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8070" y="4357104"/>
            <a:ext cx="1048603" cy="1042506"/>
          </a:xfrm>
          <a:prstGeom prst="rect">
            <a:avLst/>
          </a:prstGeom>
        </p:spPr>
      </p:pic>
      <p:pic>
        <p:nvPicPr>
          <p:cNvPr id="22" name="Image 21" descr="C:\Users\perso\Desktop\Bouton.jpg">
            <a:hlinkClick r:id="rId8"/>
          </p:cNvPr>
          <p:cNvPicPr/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488" y="5147610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/>
          <p:cNvSpPr txBox="1"/>
          <p:nvPr/>
        </p:nvSpPr>
        <p:spPr>
          <a:xfrm>
            <a:off x="5377084" y="4308782"/>
            <a:ext cx="3589541" cy="861774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Vice-Présidente de mon AS, j’accède à des responsabilités et les adultes me font confiance. »</a:t>
            </a:r>
          </a:p>
          <a:p>
            <a:pPr algn="ctr"/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Pauline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Guedo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Villeneuve-sur-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Belot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(77)</a:t>
            </a:r>
          </a:p>
        </p:txBody>
      </p:sp>
      <p:pic>
        <p:nvPicPr>
          <p:cNvPr id="2" name="Image 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41" y="4119758"/>
            <a:ext cx="786973" cy="112271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pic>
        <p:nvPicPr>
          <p:cNvPr id="25" name="Image 24" descr="C:\Users\perso\Desktop\Bouton.jpg">
            <a:hlinkClick r:id="rId11" action="ppaction://hlinkfile"/>
          </p:cNvPr>
          <p:cNvPicPr/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18" y="5143669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hlinkClick r:id="rId13" action="ppaction://hlinksldjump" tooltip="Retour à l'Organigramme"/>
            <a:extLst>
              <a:ext uri="{FF2B5EF4-FFF2-40B4-BE49-F238E27FC236}">
                <a16:creationId xmlns:a16="http://schemas.microsoft.com/office/drawing/2014/main" id="{50BFD186-020B-2139-997E-A30AE053E525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hlinkClick r:id="rId13" action="ppaction://hlinksldjump" tooltip="Retour à l'Organigramme"/>
            <a:extLst>
              <a:ext uri="{FF2B5EF4-FFF2-40B4-BE49-F238E27FC236}">
                <a16:creationId xmlns:a16="http://schemas.microsoft.com/office/drawing/2014/main" id="{AD12295E-95D0-2615-F31A-60360BFCB200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9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11</a:t>
              </a:r>
            </a:p>
          </p:txBody>
        </p:sp>
      </p:grpSp>
      <p:sp>
        <p:nvSpPr>
          <p:cNvPr id="11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330268" y="226461"/>
            <a:ext cx="2652420" cy="1642900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J’apporte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mon regard et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mon conseil </a:t>
            </a:r>
          </a:p>
          <a:p>
            <a:pPr algn="ctr" defTabSz="457200"/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83" y="1783481"/>
            <a:ext cx="1049678" cy="82260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330268" y="4431943"/>
            <a:ext cx="251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Jeune Coach–Jeune Capitaine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38" y="2949391"/>
            <a:ext cx="1496855" cy="9539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56" y="582721"/>
            <a:ext cx="5022807" cy="3287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97" y="903224"/>
            <a:ext cx="3783183" cy="26464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b="8525"/>
          <a:stretch/>
        </p:blipFill>
        <p:spPr>
          <a:xfrm>
            <a:off x="5779324" y="556912"/>
            <a:ext cx="2660705" cy="32668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l="1029" t="4031" r="1497" b="3469"/>
          <a:stretch/>
        </p:blipFill>
        <p:spPr>
          <a:xfrm>
            <a:off x="658785" y="4211930"/>
            <a:ext cx="3488266" cy="1303583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806" y="5577903"/>
            <a:ext cx="3395766" cy="26824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838036" y="6353084"/>
            <a:ext cx="79155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Gotham Black" pitchFamily="50" charset="0"/>
              </a:rPr>
              <a:t>LE JEUNE COACH – JEUNE CAPITAINE</a:t>
            </a:r>
          </a:p>
        </p:txBody>
      </p:sp>
      <p:pic>
        <p:nvPicPr>
          <p:cNvPr id="28" name="Image 2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6982" y="4562748"/>
            <a:ext cx="938865" cy="1146147"/>
          </a:xfrm>
          <a:prstGeom prst="rect">
            <a:avLst/>
          </a:prstGeom>
        </p:spPr>
      </p:pic>
      <p:pic>
        <p:nvPicPr>
          <p:cNvPr id="18" name="Image 17" descr="C:\Users\perso\Desktop\Bouton.jpg">
            <a:hlinkClick r:id="rId10"/>
          </p:cNvPr>
          <p:cNvPicPr/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61" y="5389513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38" y="4212661"/>
            <a:ext cx="927480" cy="130285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sp>
        <p:nvSpPr>
          <p:cNvPr id="21" name="ZoneTexte 20"/>
          <p:cNvSpPr txBox="1"/>
          <p:nvPr/>
        </p:nvSpPr>
        <p:spPr>
          <a:xfrm>
            <a:off x="5546112" y="4460166"/>
            <a:ext cx="3122259" cy="861774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C’est être là pour l’équipe, 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 son avenir est entre nos mains. »</a:t>
            </a:r>
          </a:p>
          <a:p>
            <a:pPr algn="ctr"/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Esteban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Bignon, Flers (61)</a:t>
            </a:r>
          </a:p>
        </p:txBody>
      </p:sp>
      <p:sp>
        <p:nvSpPr>
          <p:cNvPr id="12" name="Rectangle 11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521EA5B7-2FEC-6E7E-D490-D7F7CB66B0F2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6F74E580-CE9C-0A10-3461-99639E6DD07B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88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90254" y="6236496"/>
            <a:ext cx="8931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dirty="0">
                <a:solidFill>
                  <a:prstClr val="white"/>
                </a:solidFill>
                <a:latin typeface="Gotham Black" pitchFamily="2" charset="77"/>
              </a:rPr>
              <a:t>LES JEUNES OFFICIELS – </a:t>
            </a:r>
            <a:r>
              <a:rPr lang="fr-FR" sz="2000" b="1" i="1" dirty="0">
                <a:solidFill>
                  <a:srgbClr val="FF6161"/>
                </a:solidFill>
                <a:latin typeface="Gotham Black" pitchFamily="2" charset="77"/>
              </a:rPr>
              <a:t>8 rôles pour devenir  Le CITOYEN ENGAGÉ DE DEMAIN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6161"/>
              </a:solidFill>
              <a:effectLst/>
              <a:uLnTx/>
              <a:uFillTx/>
              <a:latin typeface="Gotham Black" pitchFamily="2" charset="77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Ultra" pitchFamily="50" charset="0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92" y="5464083"/>
            <a:ext cx="2639797" cy="2743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70" y="588830"/>
            <a:ext cx="4109060" cy="36968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036" y="5099808"/>
            <a:ext cx="963251" cy="7498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93" y="4904013"/>
            <a:ext cx="1417511" cy="11358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6B25BC3-B17C-B58B-9A11-B9BC3421BE7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r="19845"/>
          <a:stretch/>
        </p:blipFill>
        <p:spPr bwMode="auto">
          <a:xfrm>
            <a:off x="504036" y="205171"/>
            <a:ext cx="5652000" cy="5220000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23D57D5-6B6B-DF8A-0D81-F782EA18BE2E}"/>
              </a:ext>
            </a:extLst>
          </p:cNvPr>
          <p:cNvSpPr txBox="1"/>
          <p:nvPr/>
        </p:nvSpPr>
        <p:spPr>
          <a:xfrm>
            <a:off x="7191070" y="3762454"/>
            <a:ext cx="4109060" cy="1046440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Cette formation m’a apporté de la maturité, 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responsabilité, a éveillé mon esprit critique, 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 curiosité et mon empathie. »</a:t>
            </a:r>
          </a:p>
          <a:p>
            <a:pPr algn="ctr"/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Saïd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Soultoini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Mtsangadoua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(Mayotte)</a:t>
            </a:r>
          </a:p>
        </p:txBody>
      </p:sp>
      <p:sp>
        <p:nvSpPr>
          <p:cNvPr id="3" name="Ellipse 2">
            <a:hlinkClick r:id="rId8" action="ppaction://hlinksldjump" tooltip="Jeune Dirigeant / VPE"/>
            <a:extLst>
              <a:ext uri="{FF2B5EF4-FFF2-40B4-BE49-F238E27FC236}">
                <a16:creationId xmlns:a16="http://schemas.microsoft.com/office/drawing/2014/main" id="{51B9A5B5-7522-7F7F-8197-A418FB42AEDC}"/>
              </a:ext>
            </a:extLst>
          </p:cNvPr>
          <p:cNvSpPr/>
          <p:nvPr/>
        </p:nvSpPr>
        <p:spPr>
          <a:xfrm>
            <a:off x="2771145" y="4329581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9" action="ppaction://hlinksldjump" tooltip="Jeune Organisateur"/>
            <a:extLst>
              <a:ext uri="{FF2B5EF4-FFF2-40B4-BE49-F238E27FC236}">
                <a16:creationId xmlns:a16="http://schemas.microsoft.com/office/drawing/2014/main" id="{48C0A882-50E8-0D02-F340-A9D130516FB9}"/>
              </a:ext>
            </a:extLst>
          </p:cNvPr>
          <p:cNvSpPr/>
          <p:nvPr/>
        </p:nvSpPr>
        <p:spPr>
          <a:xfrm>
            <a:off x="1221914" y="771896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rId10" action="ppaction://hlinksldjump" tooltip="Jeune Interprète"/>
            <a:extLst>
              <a:ext uri="{FF2B5EF4-FFF2-40B4-BE49-F238E27FC236}">
                <a16:creationId xmlns:a16="http://schemas.microsoft.com/office/drawing/2014/main" id="{012F55EE-5C4C-89F4-0863-64C246274400}"/>
              </a:ext>
            </a:extLst>
          </p:cNvPr>
          <p:cNvSpPr/>
          <p:nvPr/>
        </p:nvSpPr>
        <p:spPr>
          <a:xfrm>
            <a:off x="1225992" y="3716627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rId11" action="ppaction://hlinksldjump" tooltip="Jeune Reporter"/>
            <a:extLst>
              <a:ext uri="{FF2B5EF4-FFF2-40B4-BE49-F238E27FC236}">
                <a16:creationId xmlns:a16="http://schemas.microsoft.com/office/drawing/2014/main" id="{964B35C0-8068-00FE-E77C-3C5C6D88A9C5}"/>
              </a:ext>
            </a:extLst>
          </p:cNvPr>
          <p:cNvSpPr/>
          <p:nvPr/>
        </p:nvSpPr>
        <p:spPr>
          <a:xfrm>
            <a:off x="4336164" y="724761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rId12" action="ppaction://hlinksldjump" tooltip="Jeune Officiel"/>
            <a:extLst>
              <a:ext uri="{FF2B5EF4-FFF2-40B4-BE49-F238E27FC236}">
                <a16:creationId xmlns:a16="http://schemas.microsoft.com/office/drawing/2014/main" id="{948CA8E4-6D6E-B5EB-45CF-2319B340B60D}"/>
              </a:ext>
            </a:extLst>
          </p:cNvPr>
          <p:cNvSpPr/>
          <p:nvPr/>
        </p:nvSpPr>
        <p:spPr>
          <a:xfrm>
            <a:off x="2465231" y="2006648"/>
            <a:ext cx="1729610" cy="16170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rId13" action="ppaction://hlinksldjump" tooltip="Jeune Secouriste"/>
            <a:extLst>
              <a:ext uri="{FF2B5EF4-FFF2-40B4-BE49-F238E27FC236}">
                <a16:creationId xmlns:a16="http://schemas.microsoft.com/office/drawing/2014/main" id="{EDE642F7-07D1-5E97-C148-A192F4B747EC}"/>
              </a:ext>
            </a:extLst>
          </p:cNvPr>
          <p:cNvSpPr/>
          <p:nvPr/>
        </p:nvSpPr>
        <p:spPr>
          <a:xfrm>
            <a:off x="563213" y="2205782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rId14" action="ppaction://hlinksldjump" tooltip="Jeune Arbitre / Jeune Juge"/>
            <a:extLst>
              <a:ext uri="{FF2B5EF4-FFF2-40B4-BE49-F238E27FC236}">
                <a16:creationId xmlns:a16="http://schemas.microsoft.com/office/drawing/2014/main" id="{93285FCA-D730-A81A-0710-8534482BCEE4}"/>
              </a:ext>
            </a:extLst>
          </p:cNvPr>
          <p:cNvSpPr/>
          <p:nvPr/>
        </p:nvSpPr>
        <p:spPr>
          <a:xfrm>
            <a:off x="2754036" y="148761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rId15" action="ppaction://hlinksldjump" tooltip="Jeune Eco Responsable"/>
            <a:extLst>
              <a:ext uri="{FF2B5EF4-FFF2-40B4-BE49-F238E27FC236}">
                <a16:creationId xmlns:a16="http://schemas.microsoft.com/office/drawing/2014/main" id="{B2969302-1A9F-08A4-2FE6-3550992E34A9}"/>
              </a:ext>
            </a:extLst>
          </p:cNvPr>
          <p:cNvSpPr/>
          <p:nvPr/>
        </p:nvSpPr>
        <p:spPr>
          <a:xfrm>
            <a:off x="4286352" y="3716627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rId16" action="ppaction://hlinksldjump" tooltip="Retour à l'Organigramme"/>
            <a:extLst>
              <a:ext uri="{FF2B5EF4-FFF2-40B4-BE49-F238E27FC236}">
                <a16:creationId xmlns:a16="http://schemas.microsoft.com/office/drawing/2014/main" id="{6AB1E8FA-283D-4AC5-F27B-292A648CF77A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hlinkClick r:id="rId16" action="ppaction://hlinksldjump" tooltip="Retour à l'Organigramme"/>
            <a:extLst>
              <a:ext uri="{FF2B5EF4-FFF2-40B4-BE49-F238E27FC236}">
                <a16:creationId xmlns:a16="http://schemas.microsoft.com/office/drawing/2014/main" id="{B3E2C5CD-2FDF-9270-6668-0E63C58E6016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rId17" action="ppaction://hlinksldjump" tooltip="Jeune Coach / Jeune Capitaine"/>
            <a:extLst>
              <a:ext uri="{FF2B5EF4-FFF2-40B4-BE49-F238E27FC236}">
                <a16:creationId xmlns:a16="http://schemas.microsoft.com/office/drawing/2014/main" id="{B2A7D002-D72A-B569-CD75-C57CD8E44633}"/>
              </a:ext>
            </a:extLst>
          </p:cNvPr>
          <p:cNvSpPr/>
          <p:nvPr/>
        </p:nvSpPr>
        <p:spPr>
          <a:xfrm>
            <a:off x="4944859" y="2239170"/>
            <a:ext cx="1152000" cy="115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04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486131" y="6252719"/>
            <a:ext cx="7436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000" b="1" i="1" dirty="0">
                <a:solidFill>
                  <a:prstClr val="white"/>
                </a:solidFill>
                <a:latin typeface="Gotham Black" pitchFamily="2" charset="77"/>
              </a:rPr>
              <a:t>MISSIONS ET RÔLES DES JEUNES OFFICIELS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Ultra" pitchFamily="50" charset="0"/>
                <a:ea typeface="+mn-ea"/>
                <a:cs typeface="+mn-cs"/>
              </a:endParaRPr>
            </a:p>
          </p:txBody>
        </p:sp>
      </p:grpSp>
      <p:sp>
        <p:nvSpPr>
          <p:cNvPr id="8" name="Signalisation droite 27">
            <a:extLst>
              <a:ext uri="{FF2B5EF4-FFF2-40B4-BE49-F238E27FC236}">
                <a16:creationId xmlns:a16="http://schemas.microsoft.com/office/drawing/2014/main" id="{3322EFE6-C17A-9241-A697-C69CA54FF85A}"/>
              </a:ext>
            </a:extLst>
          </p:cNvPr>
          <p:cNvSpPr/>
          <p:nvPr/>
        </p:nvSpPr>
        <p:spPr>
          <a:xfrm>
            <a:off x="674255" y="717623"/>
            <a:ext cx="5569791" cy="3341056"/>
          </a:xfrm>
          <a:prstGeom prst="homePlate">
            <a:avLst/>
          </a:prstGeom>
          <a:solidFill>
            <a:srgbClr val="00B0F0"/>
          </a:solidFill>
          <a:ln w="9525" cap="flat" cmpd="sng" algn="ctr">
            <a:gradFill>
              <a:gsLst>
                <a:gs pos="0">
                  <a:srgbClr val="2D8EC2">
                    <a:lumMod val="5000"/>
                    <a:lumOff val="95000"/>
                  </a:srgbClr>
                </a:gs>
                <a:gs pos="74000">
                  <a:srgbClr val="2D8EC2">
                    <a:lumMod val="45000"/>
                    <a:lumOff val="55000"/>
                  </a:srgbClr>
                </a:gs>
                <a:gs pos="83000">
                  <a:srgbClr val="2D8EC2">
                    <a:lumMod val="45000"/>
                    <a:lumOff val="55000"/>
                  </a:srgbClr>
                </a:gs>
                <a:gs pos="100000">
                  <a:srgbClr val="2D8EC2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ENGAGEMENT</a:t>
            </a:r>
            <a:b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fr-FR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découvre l’apprentissage de la vie associative et </a:t>
            </a:r>
            <a:br>
              <a:rPr lang="fr-FR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contribue à la mise en œuvre du projet de mon AS, </a:t>
            </a:r>
            <a:br>
              <a:rPr lang="fr-FR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partie intégrante du projet de mon établissement. </a:t>
            </a: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b="1" strike="sngStrike" spc="65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RESPONSABILITÉ</a:t>
            </a:r>
            <a:b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fr-FR" sz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développe des prises de rôles et des missions </a:t>
            </a:r>
            <a:br>
              <a:rPr lang="fr-FR" sz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qui jalonnent mon parcours citoyen. </a:t>
            </a: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PLAISIR</a:t>
            </a:r>
            <a:endParaRPr lang="fr-FR" sz="1200" b="1" spc="65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J’ai le plaisir de vivre des expériences, d’apprendre et de réussir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avec les autres dans un esprit de cohésion et d’entraide. </a:t>
            </a:r>
            <a:endParaRPr lang="fr-FR" sz="1200" b="1" strike="sngStrike" spc="6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b="1" spc="65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FORMATION</a:t>
            </a:r>
            <a:endParaRPr lang="fr-FR" sz="12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J’acquiers des compétences valorisées par des certifications nationales, passerelles vers les fédérations nationales, et intégrées dans mon parcours de formation.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046" y="647852"/>
            <a:ext cx="4456562" cy="33408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381" y="4119289"/>
            <a:ext cx="3176291" cy="1036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Imag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990" y="4367423"/>
            <a:ext cx="1048603" cy="1042506"/>
          </a:xfrm>
          <a:prstGeom prst="rect">
            <a:avLst/>
          </a:prstGeom>
        </p:spPr>
      </p:pic>
      <p:sp>
        <p:nvSpPr>
          <p:cNvPr id="11" name="object 33">
            <a:extLst>
              <a:ext uri="{FF2B5EF4-FFF2-40B4-BE49-F238E27FC236}">
                <a16:creationId xmlns:a16="http://schemas.microsoft.com/office/drawing/2014/main" id="{FDD66766-E382-ED49-9714-2A55CACDC1E8}"/>
              </a:ext>
            </a:extLst>
          </p:cNvPr>
          <p:cNvSpPr txBox="1"/>
          <p:nvPr/>
        </p:nvSpPr>
        <p:spPr>
          <a:xfrm>
            <a:off x="789972" y="4336205"/>
            <a:ext cx="3136207" cy="1136208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  <p:txBody>
          <a:bodyPr vert="horz" wrap="square" lIns="0" tIns="12700" rIns="0" bIns="0" rtlCol="0">
            <a:spAutoFit/>
          </a:bodyPr>
          <a:lstStyle/>
          <a:p>
            <a:pPr algn="ctr" defTabSz="457200"/>
            <a:endParaRPr lang="fr-FR" sz="9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r>
              <a:rPr lang="fr-FR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DES LIVRETS SPÉCIFIQUES </a:t>
            </a:r>
            <a:br>
              <a:rPr lang="fr-FR" sz="1100" b="1" cap="sm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Des livrets sont dédiés à chacun des rôles et les compétences attendues y sont détaillées. </a:t>
            </a:r>
          </a:p>
          <a:p>
            <a:pPr algn="ctr" defTabSz="457200"/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Si le logo de lien lui est apposé        , </a:t>
            </a:r>
          </a:p>
          <a:p>
            <a:pPr algn="ctr" defTabSz="457200"/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cliquez sur la une du livret correspondant pour y accéder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defTabSz="457200"/>
            <a:endParaRPr sz="1000" dirty="0">
              <a:latin typeface="Arial"/>
              <a:cs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479" y="5469851"/>
            <a:ext cx="2633700" cy="274344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9002784" y="5155699"/>
            <a:ext cx="2394388" cy="1035745"/>
            <a:chOff x="9002784" y="5155699"/>
            <a:chExt cx="2394388" cy="103574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2784" y="5262338"/>
              <a:ext cx="963251" cy="749873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581" y="5155699"/>
              <a:ext cx="1292591" cy="1035745"/>
            </a:xfrm>
            <a:prstGeom prst="rect">
              <a:avLst/>
            </a:prstGeom>
          </p:spPr>
        </p:pic>
      </p:grpSp>
      <p:pic>
        <p:nvPicPr>
          <p:cNvPr id="16" name="Image 15" descr="C:\Users\perso\Desktop\Bouton.jpg">
            <a:hlinkClick r:id="rId5"/>
          </p:cNvPr>
          <p:cNvPicPr/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9" y="5136338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93" y="4198762"/>
            <a:ext cx="694975" cy="978156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07" y="4431773"/>
            <a:ext cx="698516" cy="978156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47" y="4660940"/>
            <a:ext cx="690326" cy="1001446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20" name="Image 19" descr="C:\Users\perso\Desktop\Bouton.jpg"/>
          <p:cNvPicPr/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14" y="4975699"/>
            <a:ext cx="180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F3A5CC4F-C84D-7862-3F4C-AB986AE315C2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6B94FE40-7F91-E91D-1F47-978BC0DE5A01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4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gnalisation droite 2">
            <a:extLst>
              <a:ext uri="{FF2B5EF4-FFF2-40B4-BE49-F238E27FC236}">
                <a16:creationId xmlns:a16="http://schemas.microsoft.com/office/drawing/2014/main" id="{F7D95064-35B2-F048-A44F-5558B251665F}"/>
              </a:ext>
            </a:extLst>
          </p:cNvPr>
          <p:cNvSpPr/>
          <p:nvPr/>
        </p:nvSpPr>
        <p:spPr>
          <a:xfrm>
            <a:off x="581889" y="796376"/>
            <a:ext cx="4729019" cy="324440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rgbClr val="2D8EC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JE SENSIBILISE</a:t>
            </a:r>
            <a:endParaRPr lang="fr-FR" sz="1200" b="1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J’attire l’attention des participants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aux questions environnementales.</a:t>
            </a: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b="1" spc="65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JE REPRÉSENTE</a:t>
            </a:r>
            <a:endParaRPr lang="fr-FR" sz="1200" b="1" dirty="0">
              <a:solidFill>
                <a:srgbClr val="652A78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180"/>
              </a:lnSpc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me présente comme référent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Développement durable de mon AS et de ma classe.</a:t>
            </a:r>
          </a:p>
          <a:p>
            <a:pPr marL="12700" lvl="0" defTabSz="457200">
              <a:lnSpc>
                <a:spcPts val="1180"/>
              </a:lnSpc>
            </a:pPr>
            <a:br>
              <a:rPr lang="fr-FR" sz="1200" b="1" dirty="0">
                <a:solidFill>
                  <a:srgbClr val="652A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J’AGIS </a:t>
            </a:r>
            <a:br>
              <a:rPr lang="fr-FR" sz="1200" b="1" spc="6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J’aide à l’organisation des déplacements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afin de limiter l’empreinte carbone.</a:t>
            </a: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buFontTx/>
              <a:buChar char="•"/>
              <a:tabLst>
                <a:tab pos="109220" algn="l"/>
              </a:tabLst>
            </a:pPr>
            <a:endParaRPr lang="fr-FR" sz="1200" b="1" dirty="0">
              <a:solidFill>
                <a:srgbClr val="652A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b="1" spc="45" dirty="0">
                <a:solidFill>
                  <a:srgbClr val="652A78"/>
                </a:solidFill>
                <a:latin typeface="Calibri" panose="020F0502020204030204"/>
                <a:cs typeface="Calibri" panose="020F0502020204030204" pitchFamily="34" charset="0"/>
              </a:rPr>
              <a:t>JE M’ENGAGE</a:t>
            </a: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lutte contre les gaspillages et je réfléchis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à des équipements et à des dotations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écoresponsables.</a:t>
            </a:r>
            <a:endParaRPr lang="fr-FR" sz="12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4556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JEUNE ECORESPONSABLE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51116" y="6014973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Ultra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67" y="796376"/>
            <a:ext cx="4176317" cy="3244961"/>
          </a:xfrm>
          <a:prstGeom prst="rect">
            <a:avLst/>
          </a:prstGeom>
        </p:spPr>
      </p:pic>
      <p:sp>
        <p:nvSpPr>
          <p:cNvPr id="10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815233" y="272813"/>
            <a:ext cx="2175477" cy="1480996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t"/>
          <a:lstStyle/>
          <a:p>
            <a:pPr defTabSz="457200"/>
            <a:r>
              <a:rPr lang="fr-FR" sz="16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</a:p>
          <a:p>
            <a:pPr algn="ctr" defTabSz="457200"/>
            <a:r>
              <a:rPr lang="fr-FR" sz="1600" b="1" i="1" spc="15" dirty="0">
                <a:solidFill>
                  <a:schemeClr val="bg1"/>
                </a:solidFill>
                <a:latin typeface="Trebuchet MS"/>
                <a:cs typeface="Trebuchet MS"/>
              </a:rPr>
              <a:t>     </a:t>
            </a:r>
            <a:r>
              <a:rPr lang="fr-FR" sz="1400" b="1" i="1" spc="15" dirty="0">
                <a:solidFill>
                  <a:schemeClr val="bg1"/>
                </a:solidFill>
                <a:latin typeface="Trebuchet MS"/>
                <a:cs typeface="Trebuchet MS"/>
              </a:rPr>
              <a:t>je protège </a:t>
            </a:r>
            <a:br>
              <a:rPr lang="fr-FR" sz="1400" b="1" i="1" spc="15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r-FR" sz="1400" b="1" i="1" spc="15" dirty="0">
                <a:solidFill>
                  <a:schemeClr val="bg1"/>
                </a:solidFill>
                <a:latin typeface="Trebuchet MS"/>
                <a:cs typeface="Trebuchet MS"/>
              </a:rPr>
              <a:t>ma planète et </a:t>
            </a:r>
            <a:br>
              <a:rPr lang="fr-FR" sz="1400" b="1" i="1" spc="15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r-FR" sz="1400" b="1" i="1" spc="15" dirty="0">
                <a:solidFill>
                  <a:schemeClr val="bg1"/>
                </a:solidFill>
                <a:latin typeface="Trebuchet MS"/>
                <a:cs typeface="Trebuchet MS"/>
              </a:rPr>
              <a:t>son écosystème</a:t>
            </a:r>
            <a:endParaRPr sz="1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2A894-CD58-8649-9075-AA206B107C2C}"/>
              </a:ext>
            </a:extLst>
          </p:cNvPr>
          <p:cNvSpPr/>
          <p:nvPr/>
        </p:nvSpPr>
        <p:spPr>
          <a:xfrm>
            <a:off x="6265340" y="4384459"/>
            <a:ext cx="2635370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fr-FR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ILS L’ONT FAIT</a:t>
            </a:r>
          </a:p>
          <a:p>
            <a:pPr algn="ctr" defTabSz="457200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« J’ai l’impression de faire quelque chose d’utile pour l’avenir. »</a:t>
            </a:r>
            <a:b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Léna Bourget, Nangis (77)</a:t>
            </a:r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FDD66766-E382-ED49-9714-2A55CACDC1E8}"/>
              </a:ext>
            </a:extLst>
          </p:cNvPr>
          <p:cNvSpPr txBox="1"/>
          <p:nvPr/>
        </p:nvSpPr>
        <p:spPr>
          <a:xfrm>
            <a:off x="714028" y="4170299"/>
            <a:ext cx="3763648" cy="1228541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  <p:txBody>
          <a:bodyPr vert="horz" wrap="square" lIns="0" tIns="12700" rIns="0" bIns="0" rtlCol="0">
            <a:spAutoFit/>
          </a:bodyPr>
          <a:lstStyle/>
          <a:p>
            <a:pPr algn="ctr" defTabSz="457200"/>
            <a:endParaRPr lang="fr-FR" sz="600" b="1" cap="small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fr-FR" sz="140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tous les Jeunes Officiels</a:t>
            </a:r>
            <a:br>
              <a:rPr lang="fr-FR" sz="1000" strike="sngStrik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que soit son rôle, le Jeune Officiel est désormais formé aux pratiques écoresponsables.</a:t>
            </a:r>
          </a:p>
          <a:p>
            <a:pPr algn="ctr" defTabSz="457200"/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: être un acteur à part entière de toutes les rencontres sportives et artistiques pour une pratique sportive durable et responsable.</a:t>
            </a:r>
          </a:p>
          <a:p>
            <a:pPr algn="ctr" defTabSz="457200"/>
            <a:endParaRPr lang="fr-FR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44" y="2043639"/>
            <a:ext cx="963251" cy="7498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14" y="2979809"/>
            <a:ext cx="1485710" cy="119049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646" y="5463757"/>
            <a:ext cx="3505504" cy="274344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 tooltip="Retour à l'Organigramme"/>
            <a:extLst>
              <a:ext uri="{FF2B5EF4-FFF2-40B4-BE49-F238E27FC236}">
                <a16:creationId xmlns:a16="http://schemas.microsoft.com/office/drawing/2014/main" id="{2F692782-5010-2491-4A30-75CBBB764632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hlinkClick r:id="rId7" action="ppaction://hlinksldjump" tooltip="Retour à l'Organigramme"/>
            <a:extLst>
              <a:ext uri="{FF2B5EF4-FFF2-40B4-BE49-F238E27FC236}">
                <a16:creationId xmlns:a16="http://schemas.microsoft.com/office/drawing/2014/main" id="{EEB5AAEF-BAAB-E7E1-D2A3-12F5348213F4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4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6189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JEUNE ARBITRE – LE JEUNE JUGE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5</a:t>
              </a:r>
            </a:p>
          </p:txBody>
        </p:sp>
      </p:grpSp>
      <p:sp>
        <p:nvSpPr>
          <p:cNvPr id="8" name="Signalisation droite 27">
            <a:extLst>
              <a:ext uri="{FF2B5EF4-FFF2-40B4-BE49-F238E27FC236}">
                <a16:creationId xmlns:a16="http://schemas.microsoft.com/office/drawing/2014/main" id="{3322EFE6-C17A-9241-A697-C69CA54FF85A}"/>
              </a:ext>
            </a:extLst>
          </p:cNvPr>
          <p:cNvSpPr/>
          <p:nvPr/>
        </p:nvSpPr>
        <p:spPr>
          <a:xfrm>
            <a:off x="650920" y="783990"/>
            <a:ext cx="4889724" cy="3113755"/>
          </a:xfrm>
          <a:prstGeom prst="homePlate">
            <a:avLst>
              <a:gd name="adj" fmla="val 50249"/>
            </a:avLst>
          </a:prstGeom>
          <a:solidFill>
            <a:srgbClr val="FFFF00"/>
          </a:solidFill>
          <a:ln w="9525" cap="flat" cmpd="sng" algn="ctr">
            <a:solidFill>
              <a:srgbClr val="2D8EC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7030A0"/>
                </a:solidFill>
                <a:latin typeface="Calibri" panose="020F0502020204030204"/>
                <a:cs typeface="Calibri" panose="020F0502020204030204" pitchFamily="34" charset="0"/>
              </a:rPr>
              <a:t>JE </a:t>
            </a:r>
            <a:r>
              <a:rPr lang="fr-FR" sz="1200" b="1" spc="20" dirty="0">
                <a:solidFill>
                  <a:srgbClr val="7030A0"/>
                </a:solidFill>
                <a:latin typeface="Calibri" panose="020F0502020204030204"/>
                <a:cs typeface="Calibri" panose="020F0502020204030204" pitchFamily="34" charset="0"/>
              </a:rPr>
              <a:t>RESPECTE</a:t>
            </a:r>
            <a:r>
              <a:rPr lang="fr-FR" sz="1200" b="1" spc="-229" dirty="0">
                <a:solidFill>
                  <a:srgbClr val="7030A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endParaRPr lang="fr-FR" sz="1200" b="1" dirty="0">
              <a:solidFill>
                <a:srgbClr val="7030A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defTabSz="457200"/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salue et je considère chaque compétiteur, </a:t>
            </a:r>
            <a:b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en parfaite connaissance du règlement.</a:t>
            </a: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b="1" spc="65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defTabSz="457200"/>
            <a:r>
              <a:rPr lang="fr-FR" sz="1200" b="1" spc="65" dirty="0">
                <a:solidFill>
                  <a:srgbClr val="7030A0"/>
                </a:solidFill>
                <a:latin typeface="Calibri" panose="020F0502020204030204"/>
                <a:cs typeface="Calibri" panose="020F0502020204030204" pitchFamily="34" charset="0"/>
              </a:rPr>
              <a:t>JE SUIS IMPARTIAL</a:t>
            </a:r>
            <a:br>
              <a:rPr lang="fr-FR" sz="1200" b="1" spc="65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J’applique une décision équitable, objective et fondée </a:t>
            </a:r>
            <a:b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sur les faits et non sur des influences extérieures.</a:t>
            </a:r>
          </a:p>
          <a:p>
            <a:pPr marL="12700" lvl="0" defTabSz="457200">
              <a:lnSpc>
                <a:spcPts val="1180"/>
              </a:lnSpc>
            </a:pPr>
            <a:br>
              <a:rPr lang="fr-FR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b="1" spc="65" dirty="0">
                <a:solidFill>
                  <a:srgbClr val="7030A0"/>
                </a:solidFill>
                <a:latin typeface="Calibri" panose="020F0502020204030204"/>
                <a:cs typeface="Calibri" panose="020F0502020204030204" pitchFamily="34" charset="0"/>
              </a:rPr>
              <a:t>JE DÉCIDE</a:t>
            </a:r>
            <a:endParaRPr lang="fr-FR" sz="1200" b="1" dirty="0">
              <a:solidFill>
                <a:srgbClr val="7030A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fais un raisonnement complexe pour prendre </a:t>
            </a:r>
            <a:b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la bonne décision en quelques dixièmes de seconde. </a:t>
            </a: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endParaRPr lang="fr-FR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b="1" spc="45" dirty="0">
                <a:solidFill>
                  <a:srgbClr val="7030A0"/>
                </a:solidFill>
                <a:latin typeface="Calibri" panose="020F0502020204030204"/>
                <a:cs typeface="Calibri" panose="020F0502020204030204" pitchFamily="34" charset="0"/>
              </a:rPr>
              <a:t>JE DIRIGE </a:t>
            </a:r>
            <a:endParaRPr lang="fr-FR" sz="1200" b="1" dirty="0">
              <a:solidFill>
                <a:srgbClr val="7030A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marR="121221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1176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 maintiens les compétiteurs dans le cadre </a:t>
            </a:r>
            <a:b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du règlement et je prends des </a:t>
            </a:r>
            <a:b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décisions en cas de non-respect des règles.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0090AB-2D19-BD43-82F0-956FCC888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326" y="900187"/>
            <a:ext cx="3841812" cy="2881359"/>
          </a:xfrm>
          <a:prstGeom prst="rect">
            <a:avLst/>
          </a:prstGeom>
        </p:spPr>
      </p:pic>
      <p:pic>
        <p:nvPicPr>
          <p:cNvPr id="3" name="Imag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560" y="4988992"/>
            <a:ext cx="898672" cy="9246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318" y="4911018"/>
            <a:ext cx="957155" cy="274344"/>
          </a:xfrm>
          <a:prstGeom prst="rect">
            <a:avLst/>
          </a:prstGeom>
        </p:spPr>
      </p:pic>
      <p:pic>
        <p:nvPicPr>
          <p:cNvPr id="12" name="Image 11">
            <a:hlinkClick r:id="rId7" tooltip="Jeunes Juges"/>
            <a:extLst>
              <a:ext uri="{FF2B5EF4-FFF2-40B4-BE49-F238E27FC236}">
                <a16:creationId xmlns:a16="http://schemas.microsoft.com/office/drawing/2014/main" id="{DAC0668F-7E19-BB4A-BBFA-6A788E9D82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87" y="5009561"/>
            <a:ext cx="898672" cy="8859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BBC7723-7C34-FD4B-81D3-D60D618D747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7489" y="1777415"/>
            <a:ext cx="1256775" cy="6064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036" y="2474256"/>
            <a:ext cx="1049678" cy="822605"/>
          </a:xfrm>
          <a:prstGeom prst="rect">
            <a:avLst/>
          </a:prstGeom>
        </p:spPr>
      </p:pic>
      <p:sp>
        <p:nvSpPr>
          <p:cNvPr id="17" name="object 33">
            <a:extLst>
              <a:ext uri="{FF2B5EF4-FFF2-40B4-BE49-F238E27FC236}">
                <a16:creationId xmlns:a16="http://schemas.microsoft.com/office/drawing/2014/main" id="{F4216D65-460A-A04C-AC4E-2AEBE563D1A1}"/>
              </a:ext>
            </a:extLst>
          </p:cNvPr>
          <p:cNvSpPr txBox="1"/>
          <p:nvPr/>
        </p:nvSpPr>
        <p:spPr>
          <a:xfrm>
            <a:off x="7804727" y="4960353"/>
            <a:ext cx="111723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457200"/>
            <a:r>
              <a:rPr lang="fr-FR" sz="1000" b="1" cap="small" dirty="0">
                <a:solidFill>
                  <a:prstClr val="black"/>
                </a:solidFill>
                <a:latin typeface="Arial"/>
              </a:rPr>
              <a:t>Jeune J</a:t>
            </a:r>
            <a:r>
              <a:rPr lang="fr-FR" sz="900" b="1" cap="small" dirty="0">
                <a:solidFill>
                  <a:prstClr val="black"/>
                </a:solidFill>
                <a:latin typeface="Arial"/>
              </a:rPr>
              <a:t>uge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FDD66766-E382-ED49-9714-2A55CACDC1E8}"/>
              </a:ext>
            </a:extLst>
          </p:cNvPr>
          <p:cNvSpPr txBox="1"/>
          <p:nvPr/>
        </p:nvSpPr>
        <p:spPr>
          <a:xfrm>
            <a:off x="720437" y="4034917"/>
            <a:ext cx="3491346" cy="168251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  <p:txBody>
          <a:bodyPr vert="horz" wrap="square" lIns="0" tIns="12700" rIns="0" bIns="0" rtlCol="0">
            <a:spAutoFit/>
          </a:bodyPr>
          <a:lstStyle/>
          <a:p>
            <a:pPr algn="ctr" defTabSz="457200"/>
            <a:endParaRPr lang="fr-FR" sz="600" b="1" cap="small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fr-FR" sz="140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formation certifiée </a:t>
            </a:r>
            <a:br>
              <a:rPr lang="fr-FR" sz="100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Départementale</a:t>
            </a:r>
            <a:r>
              <a:rPr lang="fr-FR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57200"/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Assurer la continuité du jeu, reconnaître les fautes essentielles</a:t>
            </a:r>
          </a:p>
          <a:p>
            <a:pPr algn="ctr" defTabSz="457200"/>
            <a:r>
              <a:rPr lang="fr-FR" sz="105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Académique</a:t>
            </a:r>
            <a:r>
              <a:rPr lang="fr-FR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57200"/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Gérer des situations de jeu complexes </a:t>
            </a:r>
            <a:b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Nationale</a:t>
            </a:r>
            <a:r>
              <a:rPr lang="fr-FR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57200"/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Moduler ses déplacements et ses interventions avec pertinence</a:t>
            </a:r>
          </a:p>
          <a:p>
            <a:pPr algn="ctr" defTabSz="457200"/>
            <a:r>
              <a:rPr lang="fr-FR" sz="105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Internationale</a:t>
            </a:r>
            <a:r>
              <a:rPr lang="fr-FR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57200"/>
            <a:r>
              <a:rPr lang="fr-F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Officier sur une championnat du monde ISF</a:t>
            </a:r>
          </a:p>
          <a:p>
            <a:pPr algn="ctr" defTabSz="457200"/>
            <a:endParaRPr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3B6636F5-4111-6341-8CFE-5617B6ED69E0}"/>
              </a:ext>
            </a:extLst>
          </p:cNvPr>
          <p:cNvSpPr txBox="1">
            <a:spLocks/>
          </p:cNvSpPr>
          <p:nvPr/>
        </p:nvSpPr>
        <p:spPr>
          <a:xfrm>
            <a:off x="970974" y="5743885"/>
            <a:ext cx="3600564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5"/>
              </a:spcBef>
            </a:pPr>
            <a:r>
              <a:rPr lang="fr-FR" sz="1000" dirty="0">
                <a:solidFill>
                  <a:prstClr val="black"/>
                </a:solidFill>
                <a:latin typeface="Arial"/>
              </a:rPr>
              <a:t>Les Jeunes Officiels – Le Jeune Arbitre – Le Jeune Juge</a:t>
            </a:r>
            <a:endParaRPr lang="fr-FR" sz="1000" spc="5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Image 20" descr="C:\Users\perso\Desktop\Bouton.jpg">
            <a:hlinkClick r:id="rId7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13" y="5665596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624447" y="199452"/>
            <a:ext cx="2442861" cy="1626602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Je m’engage pour le jeu avec responsabilité</a:t>
            </a:r>
          </a:p>
          <a:p>
            <a:pPr algn="ctr" defTabSz="457200"/>
            <a:endParaRPr lang="fr-FR" sz="200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  <a:p>
            <a:pPr algn="ctr" defTabSz="457200"/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59565" y="4033933"/>
            <a:ext cx="3179333" cy="677108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Un moyen de partager une passion »</a:t>
            </a:r>
          </a:p>
          <a:p>
            <a:pPr algn="ctr"/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Bess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Guesdon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Lambersart (59)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20" y="3659189"/>
            <a:ext cx="1417511" cy="1135843"/>
          </a:xfrm>
          <a:prstGeom prst="rect">
            <a:avLst/>
          </a:prstGeom>
        </p:spPr>
      </p:pic>
      <p:pic>
        <p:nvPicPr>
          <p:cNvPr id="25" name="Image 24" descr="C:\Users\perso\Desktop\Bouton.jpg">
            <a:hlinkClick r:id="rId4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09" y="566165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49" y="4034917"/>
            <a:ext cx="1218840" cy="1682511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sp>
        <p:nvSpPr>
          <p:cNvPr id="11" name="Rectangle 10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C7FF0F97-DCB4-7722-105C-B38910688800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826D5B14-AF4A-C0CB-3A7D-700FEEC446EF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5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6189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JEUNE  SECOURISTE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6</a:t>
              </a:r>
            </a:p>
          </p:txBody>
        </p:sp>
      </p:grpSp>
      <p:sp>
        <p:nvSpPr>
          <p:cNvPr id="8" name="Signalisation droite 27">
            <a:extLst>
              <a:ext uri="{FF2B5EF4-FFF2-40B4-BE49-F238E27FC236}">
                <a16:creationId xmlns:a16="http://schemas.microsoft.com/office/drawing/2014/main" id="{3322EFE6-C17A-9241-A697-C69CA54FF85A}"/>
              </a:ext>
            </a:extLst>
          </p:cNvPr>
          <p:cNvSpPr/>
          <p:nvPr/>
        </p:nvSpPr>
        <p:spPr>
          <a:xfrm>
            <a:off x="650920" y="783990"/>
            <a:ext cx="4963394" cy="311375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2D8EC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1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906906" y="221623"/>
            <a:ext cx="2167653" cy="1251577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J’apprends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à protéger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des vies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  <a:p>
            <a:pPr algn="ctr" defTabSz="457200"/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705" y="1645391"/>
            <a:ext cx="1049678" cy="822605"/>
          </a:xfrm>
          <a:prstGeom prst="rect">
            <a:avLst/>
          </a:prstGeom>
        </p:spPr>
      </p:pic>
      <p:sp>
        <p:nvSpPr>
          <p:cNvPr id="19" name="object 24">
            <a:extLst>
              <a:ext uri="{FF2B5EF4-FFF2-40B4-BE49-F238E27FC236}">
                <a16:creationId xmlns:a16="http://schemas.microsoft.com/office/drawing/2014/main" id="{3B6636F5-4111-6341-8CFE-5617B6ED69E0}"/>
              </a:ext>
            </a:extLst>
          </p:cNvPr>
          <p:cNvSpPr txBox="1">
            <a:spLocks/>
          </p:cNvSpPr>
          <p:nvPr/>
        </p:nvSpPr>
        <p:spPr>
          <a:xfrm>
            <a:off x="1109519" y="5674984"/>
            <a:ext cx="2582915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5"/>
              </a:spcBef>
            </a:pPr>
            <a:r>
              <a:rPr lang="fr-FR" sz="1000" dirty="0">
                <a:solidFill>
                  <a:prstClr val="black"/>
                </a:solidFill>
                <a:latin typeface="Arial"/>
              </a:rPr>
              <a:t>Les Jeunes Officiels – Le Jeune Secouriste</a:t>
            </a:r>
            <a:endParaRPr lang="fr-FR" sz="1000" spc="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object 37">
            <a:extLst>
              <a:ext uri="{FF2B5EF4-FFF2-40B4-BE49-F238E27FC236}">
                <a16:creationId xmlns:a16="http://schemas.microsoft.com/office/drawing/2014/main" id="{258A1C47-B17C-274A-A75F-7B3C5F1640F4}"/>
              </a:ext>
            </a:extLst>
          </p:cNvPr>
          <p:cNvSpPr txBox="1"/>
          <p:nvPr/>
        </p:nvSpPr>
        <p:spPr>
          <a:xfrm>
            <a:off x="785084" y="974563"/>
            <a:ext cx="4249434" cy="26984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JE </a:t>
            </a:r>
            <a:r>
              <a:rPr lang="fr-FR" sz="1200" b="1" spc="20" dirty="0">
                <a:solidFill>
                  <a:srgbClr val="7030A0"/>
                </a:solidFill>
                <a:cs typeface="Calibri" panose="020F0502020204030204" pitchFamily="34" charset="0"/>
              </a:rPr>
              <a:t>PROTÈGE</a:t>
            </a:r>
            <a:r>
              <a:rPr lang="fr-FR" sz="1200" b="1" spc="-229" dirty="0">
                <a:solidFill>
                  <a:srgbClr val="7030A0"/>
                </a:solidFill>
                <a:cs typeface="Calibri" panose="020F0502020204030204" pitchFamily="34" charset="0"/>
              </a:rPr>
              <a:t> </a:t>
            </a:r>
            <a:endParaRPr lang="fr-FR" sz="12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1270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J’évite le sur-accident et place la victime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dans des conditions de sécurité. </a:t>
            </a:r>
            <a:endParaRPr lang="fr-F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12700" defTabSz="457200">
              <a:lnSpc>
                <a:spcPts val="1420"/>
              </a:lnSpc>
              <a:spcBef>
                <a:spcPts val="125"/>
              </a:spcBef>
            </a:pPr>
            <a:endParaRPr lang="fr-FR" sz="1200" b="1" spc="65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2700" defTabSz="457200">
              <a:lnSpc>
                <a:spcPts val="1420"/>
              </a:lnSpc>
              <a:spcBef>
                <a:spcPts val="125"/>
              </a:spcBef>
            </a:pPr>
            <a:r>
              <a:rPr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J</a:t>
            </a: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’ALERTE</a:t>
            </a:r>
            <a:br>
              <a:rPr lang="fr-FR" sz="1200" b="1" spc="65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sais qui prévenir, situer précisément l’endroit,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décrire les symptômes apparents </a:t>
            </a:r>
          </a:p>
          <a:p>
            <a:pPr marL="12700" defTabSz="457200">
              <a:lnSpc>
                <a:spcPts val="1180"/>
              </a:lnSpc>
            </a:pPr>
            <a:br>
              <a:rPr lang="fr-FR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fr-FR" sz="1200" b="1" spc="65" dirty="0">
                <a:solidFill>
                  <a:srgbClr val="7030A0"/>
                </a:solidFill>
                <a:cs typeface="Calibri" panose="020F0502020204030204" pitchFamily="34" charset="0"/>
              </a:rPr>
              <a:t>J’AGIS</a:t>
            </a:r>
            <a:endParaRPr sz="12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12700" marR="1689735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connais les premier gestes de secours (ex : Position Latérale de Sécurité).</a:t>
            </a:r>
          </a:p>
          <a:p>
            <a:pPr marL="12700" marR="1689735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buFontTx/>
              <a:buChar char="•"/>
              <a:tabLst>
                <a:tab pos="109220" algn="l"/>
              </a:tabLst>
            </a:pPr>
            <a:endParaRPr lang="fr-FR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12700" marR="1689735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b="1" spc="45" dirty="0">
                <a:solidFill>
                  <a:srgbClr val="7030A0"/>
                </a:solidFill>
                <a:cs typeface="Calibri" panose="020F0502020204030204" pitchFamily="34" charset="0"/>
              </a:rPr>
              <a:t>JE PRÉVIENS </a:t>
            </a:r>
            <a:endParaRPr sz="1200" b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12700" marR="1212215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1176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Je prends l’initiative de prévenir un adulte lorsque j’ai identifié les conduites d’incivilités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ou à risques.</a:t>
            </a:r>
            <a:endParaRPr sz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259" y="879786"/>
            <a:ext cx="4200703" cy="2887983"/>
          </a:xfrm>
          <a:prstGeom prst="rect">
            <a:avLst/>
          </a:prstGeom>
        </p:spPr>
      </p:pic>
      <p:pic>
        <p:nvPicPr>
          <p:cNvPr id="22" name="Image 2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835" y="4252392"/>
            <a:ext cx="938865" cy="111566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0331224" y="4117728"/>
            <a:ext cx="145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Jeune Secouriste</a:t>
            </a:r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FDD66766-E382-ED49-9714-2A55CACDC1E8}"/>
              </a:ext>
            </a:extLst>
          </p:cNvPr>
          <p:cNvSpPr txBox="1"/>
          <p:nvPr/>
        </p:nvSpPr>
        <p:spPr>
          <a:xfrm>
            <a:off x="760531" y="4069888"/>
            <a:ext cx="3280890" cy="149015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  <p:txBody>
          <a:bodyPr vert="horz" wrap="square" lIns="0" tIns="12700" rIns="0" bIns="0" rtlCol="0">
            <a:spAutoFit/>
          </a:bodyPr>
          <a:lstStyle/>
          <a:p>
            <a:pPr algn="ctr" defTabSz="457200"/>
            <a:endParaRPr lang="fr-FR" sz="600" b="1" cap="small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fr-FR" sz="1200" b="1" cap="small" dirty="0">
                <a:solidFill>
                  <a:prstClr val="black"/>
                </a:solidFill>
                <a:latin typeface="Arial"/>
              </a:rPr>
              <a:t>Une formation certifiée </a:t>
            </a:r>
            <a:br>
              <a:rPr lang="fr-FR" sz="900" b="1" cap="small" dirty="0">
                <a:solidFill>
                  <a:prstClr val="black"/>
                </a:solidFill>
                <a:latin typeface="Arial"/>
              </a:rPr>
            </a:br>
            <a:r>
              <a:rPr lang="fr-FR" sz="900" b="1" cap="small" dirty="0">
                <a:solidFill>
                  <a:prstClr val="black"/>
                </a:solidFill>
                <a:latin typeface="Arial"/>
              </a:rPr>
              <a:t>Départementale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  </a:t>
            </a:r>
            <a:br>
              <a:rPr lang="fr-FR" sz="900" dirty="0">
                <a:solidFill>
                  <a:prstClr val="black"/>
                </a:solidFill>
                <a:latin typeface="Arial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</a:rPr>
              <a:t>Intégrer le comité d’organisation d’un championnat de France </a:t>
            </a:r>
            <a:br>
              <a:rPr lang="fr-FR" sz="900" dirty="0">
                <a:solidFill>
                  <a:prstClr val="black"/>
                </a:solidFill>
                <a:latin typeface="Arial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</a:rPr>
              <a:t>au sein de mon département</a:t>
            </a:r>
            <a:br>
              <a:rPr lang="fr-FR" sz="900" dirty="0">
                <a:solidFill>
                  <a:prstClr val="black"/>
                </a:solidFill>
                <a:latin typeface="Arial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900" b="1" cap="small" dirty="0">
                <a:solidFill>
                  <a:prstClr val="black"/>
                </a:solidFill>
                <a:latin typeface="Arial"/>
              </a:rPr>
              <a:t>Académique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  </a:t>
            </a:r>
          </a:p>
          <a:p>
            <a:pPr algn="ctr" defTabSz="457200"/>
            <a:r>
              <a:rPr lang="fr-FR" sz="900" dirty="0">
                <a:solidFill>
                  <a:prstClr val="black"/>
                </a:solidFill>
                <a:latin typeface="Arial"/>
              </a:rPr>
              <a:t>Couvrir</a:t>
            </a:r>
            <a:r>
              <a:rPr lang="fr-FR" sz="900" dirty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un ISF en suivant une équipe de France </a:t>
            </a:r>
            <a:br>
              <a:rPr lang="fr-FR" sz="900" dirty="0">
                <a:solidFill>
                  <a:prstClr val="black"/>
                </a:solidFill>
                <a:latin typeface="Arial"/>
              </a:rPr>
            </a:br>
            <a:r>
              <a:rPr lang="fr-FR" sz="900" b="1" cap="small" dirty="0">
                <a:solidFill>
                  <a:prstClr val="black"/>
                </a:solidFill>
                <a:latin typeface="Arial"/>
              </a:rPr>
              <a:t>Nationale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457200"/>
            <a:r>
              <a:rPr lang="fr-FR" sz="900" dirty="0">
                <a:solidFill>
                  <a:prstClr val="black"/>
                </a:solidFill>
                <a:latin typeface="Arial"/>
              </a:rPr>
              <a:t>Couvrir</a:t>
            </a:r>
            <a:r>
              <a:rPr lang="fr-FR" sz="900" dirty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un ISF en suivant une équipe de France </a:t>
            </a:r>
            <a:br>
              <a:rPr lang="fr-FR" sz="900" dirty="0">
                <a:solidFill>
                  <a:prstClr val="black"/>
                </a:solidFill>
                <a:latin typeface="Arial"/>
              </a:rPr>
            </a:br>
            <a:r>
              <a:rPr lang="fr-FR" sz="900" dirty="0">
                <a:solidFill>
                  <a:prstClr val="black"/>
                </a:solidFill>
                <a:latin typeface="Arial"/>
              </a:rPr>
              <a:t>au sein d’une académie ou à l’international</a:t>
            </a:r>
          </a:p>
          <a:p>
            <a:pPr algn="ctr" defTabSz="457200"/>
            <a:endParaRPr lang="fr-FR" sz="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36" y="2680679"/>
            <a:ext cx="1496855" cy="956888"/>
          </a:xfrm>
          <a:prstGeom prst="rect">
            <a:avLst/>
          </a:prstGeom>
        </p:spPr>
      </p:pic>
      <p:pic>
        <p:nvPicPr>
          <p:cNvPr id="18" name="Image 17" descr="C:\Users\perso\Desktop\Bouton.jpg">
            <a:hlinkClick r:id="rId5"/>
          </p:cNvPr>
          <p:cNvPicPr/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383" y="5100676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90" y="4069889"/>
            <a:ext cx="1058745" cy="149015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sp>
        <p:nvSpPr>
          <p:cNvPr id="20" name="ZoneTexte 19"/>
          <p:cNvSpPr txBox="1"/>
          <p:nvPr/>
        </p:nvSpPr>
        <p:spPr>
          <a:xfrm>
            <a:off x="6170943" y="4379338"/>
            <a:ext cx="3179333" cy="861774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Cette formation m’a sensibilisé 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aux risques du quotidien »</a:t>
            </a:r>
          </a:p>
          <a:p>
            <a:pPr algn="ctr"/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Arthur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Miguet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Varennes-sur-Seine (77)</a:t>
            </a:r>
          </a:p>
        </p:txBody>
      </p:sp>
      <p:pic>
        <p:nvPicPr>
          <p:cNvPr id="23" name="Image 22" descr="C:\Users\perso\Desktop\Bouton.jpg">
            <a:hlinkClick r:id="rId9" action="ppaction://hlinkfile"/>
          </p:cNvPr>
          <p:cNvPicPr/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04" y="5480185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hlinkClick r:id="rId11" action="ppaction://hlinksldjump" tooltip="Retour à l'Organigramme"/>
            <a:extLst>
              <a:ext uri="{FF2B5EF4-FFF2-40B4-BE49-F238E27FC236}">
                <a16:creationId xmlns:a16="http://schemas.microsoft.com/office/drawing/2014/main" id="{6B463B36-EE48-A6DF-0D77-CB7AD89E37DA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hlinkClick r:id="rId11" action="ppaction://hlinksldjump" tooltip="Retour à l'Organigramme"/>
            <a:extLst>
              <a:ext uri="{FF2B5EF4-FFF2-40B4-BE49-F238E27FC236}">
                <a16:creationId xmlns:a16="http://schemas.microsoft.com/office/drawing/2014/main" id="{5B6E91E2-F6AA-6F4A-B1EC-4B32679DCAFE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06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6189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JEUNE  REPORTER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7</a:t>
              </a:r>
            </a:p>
          </p:txBody>
        </p:sp>
      </p:grpSp>
      <p:sp>
        <p:nvSpPr>
          <p:cNvPr id="11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949241" y="185210"/>
            <a:ext cx="2104510" cy="1782543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Je témoigne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d’un événement</a:t>
            </a:r>
          </a:p>
          <a:p>
            <a:pPr algn="ctr" defTabSz="457200"/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492" y="1864881"/>
            <a:ext cx="1049678" cy="822605"/>
          </a:xfrm>
          <a:prstGeom prst="rect">
            <a:avLst/>
          </a:prstGeom>
        </p:spPr>
      </p:pic>
      <p:sp>
        <p:nvSpPr>
          <p:cNvPr id="19" name="object 24">
            <a:extLst>
              <a:ext uri="{FF2B5EF4-FFF2-40B4-BE49-F238E27FC236}">
                <a16:creationId xmlns:a16="http://schemas.microsoft.com/office/drawing/2014/main" id="{3B6636F5-4111-6341-8CFE-5617B6ED69E0}"/>
              </a:ext>
            </a:extLst>
          </p:cNvPr>
          <p:cNvSpPr txBox="1">
            <a:spLocks/>
          </p:cNvSpPr>
          <p:nvPr/>
        </p:nvSpPr>
        <p:spPr>
          <a:xfrm>
            <a:off x="1109519" y="5674984"/>
            <a:ext cx="2582915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5"/>
              </a:spcBef>
            </a:pPr>
            <a:r>
              <a:rPr lang="fr-FR" sz="1000" dirty="0">
                <a:solidFill>
                  <a:prstClr val="black"/>
                </a:solidFill>
                <a:latin typeface="Arial"/>
              </a:rPr>
              <a:t>Les Jeunes Officiels – Le Jeune Reporter</a:t>
            </a:r>
            <a:endParaRPr lang="fr-FR" sz="1000" spc="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193855" y="4136861"/>
            <a:ext cx="145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Jeune Reporter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68" y="2922684"/>
            <a:ext cx="1496855" cy="953980"/>
          </a:xfrm>
          <a:prstGeom prst="rect">
            <a:avLst/>
          </a:prstGeom>
        </p:spPr>
      </p:pic>
      <p:sp>
        <p:nvSpPr>
          <p:cNvPr id="18" name="Signalisation droite 2">
            <a:extLst>
              <a:ext uri="{FF2B5EF4-FFF2-40B4-BE49-F238E27FC236}">
                <a16:creationId xmlns:a16="http://schemas.microsoft.com/office/drawing/2014/main" id="{F7D95064-35B2-F048-A44F-5558B251665F}"/>
              </a:ext>
            </a:extLst>
          </p:cNvPr>
          <p:cNvSpPr/>
          <p:nvPr/>
        </p:nvSpPr>
        <p:spPr>
          <a:xfrm>
            <a:off x="539408" y="702117"/>
            <a:ext cx="4900810" cy="3148134"/>
          </a:xfrm>
          <a:prstGeom prst="homePlate">
            <a:avLst/>
          </a:prstGeom>
          <a:solidFill>
            <a:srgbClr val="E06AD8"/>
          </a:solidFill>
          <a:ln w="9525" cap="flat" cmpd="sng" algn="ctr">
            <a:solidFill>
              <a:srgbClr val="2D8EC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FFFF00"/>
                </a:solidFill>
                <a:latin typeface="Calibri" panose="020F0502020204030204"/>
                <a:cs typeface="Calibri" panose="020F0502020204030204" pitchFamily="34" charset="0"/>
              </a:rPr>
              <a:t>J’OBSERVE</a:t>
            </a:r>
            <a:endParaRPr lang="fr-FR" sz="1200" b="1" dirty="0">
              <a:solidFill>
                <a:srgbClr val="FFFF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suis curieux et j’utilise tous mes sens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pour collecter l’information. </a:t>
            </a: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endParaRPr lang="fr-F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b="1" spc="65" dirty="0">
                <a:solidFill>
                  <a:srgbClr val="FFFF00"/>
                </a:solidFill>
                <a:latin typeface="Calibri" panose="020F0502020204030204"/>
                <a:cs typeface="Calibri" panose="020F0502020204030204" pitchFamily="34" charset="0"/>
              </a:rPr>
              <a:t>J’ENQUÊTE</a:t>
            </a:r>
            <a:endParaRPr lang="fr-FR" sz="1200" b="1" dirty="0">
              <a:solidFill>
                <a:srgbClr val="FFFF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lvl="0" defTabSz="457200">
              <a:lnSpc>
                <a:spcPts val="1420"/>
              </a:lnSpc>
              <a:spcBef>
                <a:spcPts val="125"/>
              </a:spcBef>
            </a:pP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vérifie l’information récoltée, je sélectionne </a:t>
            </a:r>
            <a:b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celle pertinente et la hiérarchise.</a:t>
            </a:r>
          </a:p>
          <a:p>
            <a:pPr marL="12700" lvl="0" defTabSz="457200">
              <a:lnSpc>
                <a:spcPts val="1180"/>
              </a:lnSpc>
            </a:pPr>
            <a:br>
              <a:rPr lang="fr-FR" sz="1200" b="1" strike="sngStrike" dirty="0">
                <a:solidFill>
                  <a:srgbClr val="652A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b="1" spc="65" dirty="0">
                <a:solidFill>
                  <a:srgbClr val="FFFF00"/>
                </a:solidFill>
                <a:latin typeface="Calibri" panose="020F0502020204030204"/>
                <a:cs typeface="Calibri" panose="020F0502020204030204" pitchFamily="34" charset="0"/>
              </a:rPr>
              <a:t>JE RETRANSCRIS</a:t>
            </a:r>
            <a:endParaRPr lang="fr-FR" sz="1200" b="1" dirty="0">
              <a:solidFill>
                <a:srgbClr val="FFFF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J’organise mes idées avec objectivité</a:t>
            </a: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et je rédige des articles (compte-rendu, interview, reportage) selon la commande.</a:t>
            </a: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endParaRPr lang="fr-FR" sz="1200" b="1" strike="sngStrike" dirty="0">
              <a:solidFill>
                <a:srgbClr val="652A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  <a:p>
            <a:pPr marL="12700" marR="168973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09220" algn="l"/>
              </a:tabLst>
            </a:pPr>
            <a:r>
              <a:rPr lang="fr-FR" sz="1200" b="1" spc="45" dirty="0">
                <a:solidFill>
                  <a:srgbClr val="FFFF00"/>
                </a:solidFill>
                <a:latin typeface="Calibri" panose="020F0502020204030204"/>
                <a:cs typeface="Calibri" panose="020F0502020204030204" pitchFamily="34" charset="0"/>
              </a:rPr>
              <a:t>JE PHOTOGRAPHIE – JE FILME </a:t>
            </a:r>
            <a:endParaRPr lang="fr-FR" sz="1200" b="1" dirty="0">
              <a:solidFill>
                <a:srgbClr val="FFFF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2700" marR="1212215" lvl="0" defTabSz="457200">
              <a:lnSpc>
                <a:spcPts val="1200"/>
              </a:lnSpc>
              <a:spcBef>
                <a:spcPts val="20"/>
              </a:spcBef>
              <a:buClr>
                <a:srgbClr val="00AEEF"/>
              </a:buClr>
              <a:tabLst>
                <a:tab pos="111760" algn="l"/>
              </a:tabLst>
            </a:pP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J’écris en amont le projet et le scénario.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Je connais les techniques de cadrage, </a:t>
            </a:r>
            <a:b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</a:b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 pitchFamily="34" charset="0"/>
              </a:rPr>
              <a:t>de lumière, de son.</a:t>
            </a:r>
            <a:endParaRPr lang="fr-FR" sz="12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017" y="728530"/>
            <a:ext cx="4203356" cy="31481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1926" t="2820" r="1966" b="4410"/>
          <a:stretch/>
        </p:blipFill>
        <p:spPr>
          <a:xfrm>
            <a:off x="745067" y="4046415"/>
            <a:ext cx="3310466" cy="1524131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pic>
        <p:nvPicPr>
          <p:cNvPr id="12" name="Imag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5305" y="4267666"/>
            <a:ext cx="938865" cy="1127858"/>
          </a:xfrm>
          <a:prstGeom prst="rect">
            <a:avLst/>
          </a:prstGeom>
        </p:spPr>
      </p:pic>
      <p:pic>
        <p:nvPicPr>
          <p:cNvPr id="8" name="Image 7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60" y="4046415"/>
            <a:ext cx="1088406" cy="1524132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sp>
        <p:nvSpPr>
          <p:cNvPr id="20" name="ZoneTexte 19"/>
          <p:cNvSpPr txBox="1"/>
          <p:nvPr/>
        </p:nvSpPr>
        <p:spPr>
          <a:xfrm>
            <a:off x="5878924" y="4377593"/>
            <a:ext cx="3589541" cy="861774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Partager l’aventure avec des sportifs et pouvoir les suivre partout pour témoigner du moment »</a:t>
            </a:r>
          </a:p>
          <a:p>
            <a:pPr algn="ctr"/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Elma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Thann (68)</a:t>
            </a:r>
          </a:p>
        </p:txBody>
      </p:sp>
      <p:pic>
        <p:nvPicPr>
          <p:cNvPr id="21" name="Image 20" descr="C:\Users\perso\Desktop\Bouton.jpg">
            <a:hlinkClick r:id="rId7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056" y="5093602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C:\Users\perso\Desktop\Bouton.jpg">
            <a:hlinkClick r:id="rId9" action="ppaction://hlinkfile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5" y="5444546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hlinkClick r:id="rId12" action="ppaction://hlinksldjump" tooltip="Retour à l'Organigramme"/>
            <a:extLst>
              <a:ext uri="{FF2B5EF4-FFF2-40B4-BE49-F238E27FC236}">
                <a16:creationId xmlns:a16="http://schemas.microsoft.com/office/drawing/2014/main" id="{8E8F8713-FD2C-65EA-C326-19F369EDFA6C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hlinkClick r:id="rId12" action="ppaction://hlinksldjump" tooltip="Retour à l'Organigramme"/>
            <a:extLst>
              <a:ext uri="{FF2B5EF4-FFF2-40B4-BE49-F238E27FC236}">
                <a16:creationId xmlns:a16="http://schemas.microsoft.com/office/drawing/2014/main" id="{FB888848-2F26-89FF-AF5F-7588523DEEEE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2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6189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</a:t>
            </a:r>
            <a:r>
              <a:rPr lang="fr-FR" sz="2000" b="1" i="1" dirty="0">
                <a:solidFill>
                  <a:prstClr val="white"/>
                </a:solidFill>
                <a:latin typeface="Gotham Black" pitchFamily="2" charset="77"/>
              </a:rPr>
              <a:t>JEUNE  INTERPRÈTE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2" charset="77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8</a:t>
              </a:r>
            </a:p>
          </p:txBody>
        </p:sp>
      </p:grpSp>
      <p:sp>
        <p:nvSpPr>
          <p:cNvPr id="11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970050" y="200287"/>
            <a:ext cx="2104510" cy="1782543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J’accueille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et je m’ouvre </a:t>
            </a:r>
            <a:br>
              <a:rPr lang="fr-FR" sz="1600" b="1" dirty="0">
                <a:solidFill>
                  <a:schemeClr val="bg1"/>
                </a:solidFill>
                <a:latin typeface="Arial"/>
              </a:rPr>
            </a:br>
            <a:r>
              <a:rPr lang="fr-FR" sz="1600" b="1" dirty="0">
                <a:solidFill>
                  <a:schemeClr val="bg1"/>
                </a:solidFill>
                <a:latin typeface="Arial"/>
              </a:rPr>
              <a:t>au monde</a:t>
            </a:r>
          </a:p>
          <a:p>
            <a:pPr algn="ctr" defTabSz="457200"/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67" y="1889551"/>
            <a:ext cx="1049678" cy="822605"/>
          </a:xfrm>
          <a:prstGeom prst="rect">
            <a:avLst/>
          </a:prstGeom>
        </p:spPr>
      </p:pic>
      <p:sp>
        <p:nvSpPr>
          <p:cNvPr id="19" name="object 24">
            <a:extLst>
              <a:ext uri="{FF2B5EF4-FFF2-40B4-BE49-F238E27FC236}">
                <a16:creationId xmlns:a16="http://schemas.microsoft.com/office/drawing/2014/main" id="{3B6636F5-4111-6341-8CFE-5617B6ED69E0}"/>
              </a:ext>
            </a:extLst>
          </p:cNvPr>
          <p:cNvSpPr txBox="1">
            <a:spLocks/>
          </p:cNvSpPr>
          <p:nvPr/>
        </p:nvSpPr>
        <p:spPr>
          <a:xfrm>
            <a:off x="1109519" y="5674984"/>
            <a:ext cx="2582915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5"/>
              </a:spcBef>
            </a:pPr>
            <a:r>
              <a:rPr lang="fr-FR" sz="1000" dirty="0">
                <a:solidFill>
                  <a:prstClr val="black"/>
                </a:solidFill>
                <a:latin typeface="Arial"/>
              </a:rPr>
              <a:t>Les Jeunes Officiels – Le Jeune Interprète</a:t>
            </a:r>
            <a:endParaRPr lang="fr-FR" sz="1000" spc="5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77" y="3008381"/>
            <a:ext cx="1496855" cy="9539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97" y="645850"/>
            <a:ext cx="4925995" cy="33165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25" y="775979"/>
            <a:ext cx="3555147" cy="30970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2692" y="640328"/>
            <a:ext cx="4320060" cy="32420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/>
          <a:srcRect l="1184" t="3603" r="1826" b="4908"/>
          <a:stretch/>
        </p:blipFill>
        <p:spPr>
          <a:xfrm>
            <a:off x="575733" y="4082924"/>
            <a:ext cx="3365861" cy="1491758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sp>
        <p:nvSpPr>
          <p:cNvPr id="23" name="ZoneTexte 22"/>
          <p:cNvSpPr txBox="1"/>
          <p:nvPr/>
        </p:nvSpPr>
        <p:spPr>
          <a:xfrm>
            <a:off x="5787951" y="4370377"/>
            <a:ext cx="3589541" cy="861774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C’est être référent d’une délégation à un championnat du monde, quel honneur ! »</a:t>
            </a:r>
          </a:p>
          <a:p>
            <a:pPr algn="ctr"/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Claire Dumas, Nancy (54)</a:t>
            </a:r>
          </a:p>
        </p:txBody>
      </p:sp>
      <p:pic>
        <p:nvPicPr>
          <p:cNvPr id="2" name="Image 1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70" y="4082924"/>
            <a:ext cx="1019570" cy="1491758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pic>
        <p:nvPicPr>
          <p:cNvPr id="18" name="Image 17" descr="C:\Users\perso\Desktop\Bouton.jpg">
            <a:hlinkClick r:id="rId9" action="ppaction://hlinkfile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40" y="545160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hlinkClick r:id="rId12" action="ppaction://hlinksldjump" tooltip="Retour à l'Organigramme"/>
            <a:extLst>
              <a:ext uri="{FF2B5EF4-FFF2-40B4-BE49-F238E27FC236}">
                <a16:creationId xmlns:a16="http://schemas.microsoft.com/office/drawing/2014/main" id="{B437AD7E-F835-598B-9E42-0164B7ED447B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hlinkClick r:id="rId12" action="ppaction://hlinksldjump" tooltip="Retour à l'Organigramme"/>
            <a:extLst>
              <a:ext uri="{FF2B5EF4-FFF2-40B4-BE49-F238E27FC236}">
                <a16:creationId xmlns:a16="http://schemas.microsoft.com/office/drawing/2014/main" id="{66D5F6B3-CB57-4347-678B-117FAA658B2F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08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C4F411-0882-6336-85BE-877555D4C4C4}"/>
              </a:ext>
            </a:extLst>
          </p:cNvPr>
          <p:cNvSpPr txBox="1"/>
          <p:nvPr/>
        </p:nvSpPr>
        <p:spPr>
          <a:xfrm>
            <a:off x="1615440" y="6338973"/>
            <a:ext cx="6189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itchFamily="2" charset="77"/>
                <a:ea typeface="+mn-ea"/>
                <a:cs typeface="+mn-cs"/>
              </a:rPr>
              <a:t>LE </a:t>
            </a:r>
            <a:r>
              <a:rPr lang="fr-FR" sz="2000" b="1" i="1" dirty="0">
                <a:solidFill>
                  <a:prstClr val="white"/>
                </a:solidFill>
                <a:latin typeface="Gotham Black" pitchFamily="2" charset="77"/>
              </a:rPr>
              <a:t>JEUNE  ORGANISATEUR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2" charset="77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BA0785-8F2B-BAE4-BBC2-A949639270B5}"/>
              </a:ext>
            </a:extLst>
          </p:cNvPr>
          <p:cNvGrpSpPr/>
          <p:nvPr/>
        </p:nvGrpSpPr>
        <p:grpSpPr>
          <a:xfrm>
            <a:off x="141972" y="6004829"/>
            <a:ext cx="648000" cy="648000"/>
            <a:chOff x="124287" y="6004829"/>
            <a:chExt cx="648000" cy="648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DA993F1-4BA3-AD37-F64E-D50B25971073}"/>
                </a:ext>
              </a:extLst>
            </p:cNvPr>
            <p:cNvSpPr/>
            <p:nvPr/>
          </p:nvSpPr>
          <p:spPr>
            <a:xfrm>
              <a:off x="124287" y="6004829"/>
              <a:ext cx="648000" cy="648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98B939-885C-FAA9-A4DE-B939DAFDBA38}"/>
                </a:ext>
              </a:extLst>
            </p:cNvPr>
            <p:cNvSpPr txBox="1"/>
            <p:nvPr/>
          </p:nvSpPr>
          <p:spPr>
            <a:xfrm>
              <a:off x="124287" y="6067219"/>
              <a:ext cx="6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>
                  <a:solidFill>
                    <a:prstClr val="white"/>
                  </a:solidFill>
                  <a:latin typeface="Gotham Ultra" pitchFamily="50" charset="0"/>
                </a:rPr>
                <a:t>9</a:t>
              </a:r>
            </a:p>
          </p:txBody>
        </p:sp>
      </p:grpSp>
      <p:sp>
        <p:nvSpPr>
          <p:cNvPr id="11" name="object 48">
            <a:extLst>
              <a:ext uri="{FF2B5EF4-FFF2-40B4-BE49-F238E27FC236}">
                <a16:creationId xmlns:a16="http://schemas.microsoft.com/office/drawing/2014/main" id="{22614B25-6423-C14C-9425-170F4BAB6EDB}"/>
              </a:ext>
            </a:extLst>
          </p:cNvPr>
          <p:cNvSpPr/>
          <p:nvPr/>
        </p:nvSpPr>
        <p:spPr>
          <a:xfrm>
            <a:off x="9755874" y="97865"/>
            <a:ext cx="2318686" cy="1782543"/>
          </a:xfrm>
          <a:custGeom>
            <a:avLst/>
            <a:gdLst/>
            <a:ahLst/>
            <a:cxnLst/>
            <a:rect l="l" t="t" r="r" b="b"/>
            <a:pathLst>
              <a:path w="2715895" h="2908935">
                <a:moveTo>
                  <a:pt x="1636255" y="0"/>
                </a:moveTo>
                <a:lnTo>
                  <a:pt x="1079550" y="0"/>
                </a:lnTo>
                <a:lnTo>
                  <a:pt x="1031463" y="1052"/>
                </a:lnTo>
                <a:lnTo>
                  <a:pt x="983915" y="4179"/>
                </a:lnTo>
                <a:lnTo>
                  <a:pt x="936949" y="9336"/>
                </a:lnTo>
                <a:lnTo>
                  <a:pt x="890609" y="16481"/>
                </a:lnTo>
                <a:lnTo>
                  <a:pt x="844940" y="25570"/>
                </a:lnTo>
                <a:lnTo>
                  <a:pt x="799985" y="36557"/>
                </a:lnTo>
                <a:lnTo>
                  <a:pt x="755788" y="49400"/>
                </a:lnTo>
                <a:lnTo>
                  <a:pt x="712392" y="64054"/>
                </a:lnTo>
                <a:lnTo>
                  <a:pt x="669843" y="80475"/>
                </a:lnTo>
                <a:lnTo>
                  <a:pt x="628183" y="98620"/>
                </a:lnTo>
                <a:lnTo>
                  <a:pt x="587456" y="118445"/>
                </a:lnTo>
                <a:lnTo>
                  <a:pt x="547708" y="139906"/>
                </a:lnTo>
                <a:lnTo>
                  <a:pt x="508980" y="162958"/>
                </a:lnTo>
                <a:lnTo>
                  <a:pt x="471317" y="187558"/>
                </a:lnTo>
                <a:lnTo>
                  <a:pt x="434764" y="213662"/>
                </a:lnTo>
                <a:lnTo>
                  <a:pt x="399364" y="241227"/>
                </a:lnTo>
                <a:lnTo>
                  <a:pt x="365160" y="270207"/>
                </a:lnTo>
                <a:lnTo>
                  <a:pt x="332197" y="300560"/>
                </a:lnTo>
                <a:lnTo>
                  <a:pt x="300519" y="332241"/>
                </a:lnTo>
                <a:lnTo>
                  <a:pt x="270169" y="365207"/>
                </a:lnTo>
                <a:lnTo>
                  <a:pt x="241191" y="399413"/>
                </a:lnTo>
                <a:lnTo>
                  <a:pt x="213630" y="434816"/>
                </a:lnTo>
                <a:lnTo>
                  <a:pt x="187529" y="471371"/>
                </a:lnTo>
                <a:lnTo>
                  <a:pt x="162932" y="509035"/>
                </a:lnTo>
                <a:lnTo>
                  <a:pt x="139883" y="547764"/>
                </a:lnTo>
                <a:lnTo>
                  <a:pt x="118425" y="587514"/>
                </a:lnTo>
                <a:lnTo>
                  <a:pt x="98603" y="628241"/>
                </a:lnTo>
                <a:lnTo>
                  <a:pt x="80461" y="669902"/>
                </a:lnTo>
                <a:lnTo>
                  <a:pt x="64042" y="712451"/>
                </a:lnTo>
                <a:lnTo>
                  <a:pt x="49390" y="755846"/>
                </a:lnTo>
                <a:lnTo>
                  <a:pt x="36550" y="800042"/>
                </a:lnTo>
                <a:lnTo>
                  <a:pt x="25565" y="844995"/>
                </a:lnTo>
                <a:lnTo>
                  <a:pt x="16478" y="890663"/>
                </a:lnTo>
                <a:lnTo>
                  <a:pt x="9335" y="936999"/>
                </a:lnTo>
                <a:lnTo>
                  <a:pt x="4178" y="983962"/>
                </a:lnTo>
                <a:lnTo>
                  <a:pt x="1051" y="1031506"/>
                </a:lnTo>
                <a:lnTo>
                  <a:pt x="0" y="1079588"/>
                </a:lnTo>
                <a:lnTo>
                  <a:pt x="1217" y="1131272"/>
                </a:lnTo>
                <a:lnTo>
                  <a:pt x="4832" y="1182330"/>
                </a:lnTo>
                <a:lnTo>
                  <a:pt x="10791" y="1232708"/>
                </a:lnTo>
                <a:lnTo>
                  <a:pt x="19039" y="1282350"/>
                </a:lnTo>
                <a:lnTo>
                  <a:pt x="29520" y="1331203"/>
                </a:lnTo>
                <a:lnTo>
                  <a:pt x="42181" y="1379211"/>
                </a:lnTo>
                <a:lnTo>
                  <a:pt x="56966" y="1426321"/>
                </a:lnTo>
                <a:lnTo>
                  <a:pt x="73820" y="1472478"/>
                </a:lnTo>
                <a:lnTo>
                  <a:pt x="92689" y="1517626"/>
                </a:lnTo>
                <a:lnTo>
                  <a:pt x="113519" y="1561712"/>
                </a:lnTo>
                <a:lnTo>
                  <a:pt x="136253" y="1604682"/>
                </a:lnTo>
                <a:lnTo>
                  <a:pt x="160838" y="1646479"/>
                </a:lnTo>
                <a:lnTo>
                  <a:pt x="187219" y="1687050"/>
                </a:lnTo>
                <a:lnTo>
                  <a:pt x="215340" y="1726341"/>
                </a:lnTo>
                <a:lnTo>
                  <a:pt x="245148" y="1764296"/>
                </a:lnTo>
                <a:lnTo>
                  <a:pt x="0" y="2908681"/>
                </a:lnTo>
                <a:lnTo>
                  <a:pt x="945870" y="2150160"/>
                </a:lnTo>
                <a:lnTo>
                  <a:pt x="1771213" y="2150160"/>
                </a:lnTo>
                <a:lnTo>
                  <a:pt x="1778718" y="2149336"/>
                </a:lnTo>
                <a:lnTo>
                  <a:pt x="1825018" y="2142193"/>
                </a:lnTo>
                <a:lnTo>
                  <a:pt x="1870650" y="2133108"/>
                </a:lnTo>
                <a:lnTo>
                  <a:pt x="1915570" y="2122125"/>
                </a:lnTo>
                <a:lnTo>
                  <a:pt x="1959735" y="2109287"/>
                </a:lnTo>
                <a:lnTo>
                  <a:pt x="2003101" y="2094638"/>
                </a:lnTo>
                <a:lnTo>
                  <a:pt x="2045623" y="2078223"/>
                </a:lnTo>
                <a:lnTo>
                  <a:pt x="2087258" y="2060085"/>
                </a:lnTo>
                <a:lnTo>
                  <a:pt x="2127961" y="2040268"/>
                </a:lnTo>
                <a:lnTo>
                  <a:pt x="2167689" y="2018816"/>
                </a:lnTo>
                <a:lnTo>
                  <a:pt x="2206398" y="1995773"/>
                </a:lnTo>
                <a:lnTo>
                  <a:pt x="2244043" y="1971182"/>
                </a:lnTo>
                <a:lnTo>
                  <a:pt x="2280582" y="1945089"/>
                </a:lnTo>
                <a:lnTo>
                  <a:pt x="2315968" y="1917536"/>
                </a:lnTo>
                <a:lnTo>
                  <a:pt x="2350160" y="1888567"/>
                </a:lnTo>
                <a:lnTo>
                  <a:pt x="2383113" y="1858227"/>
                </a:lnTo>
                <a:lnTo>
                  <a:pt x="2414782" y="1826560"/>
                </a:lnTo>
                <a:lnTo>
                  <a:pt x="2445124" y="1793609"/>
                </a:lnTo>
                <a:lnTo>
                  <a:pt x="2474095" y="1759418"/>
                </a:lnTo>
                <a:lnTo>
                  <a:pt x="2501651" y="1724031"/>
                </a:lnTo>
                <a:lnTo>
                  <a:pt x="2527748" y="1687492"/>
                </a:lnTo>
                <a:lnTo>
                  <a:pt x="2552342" y="1649845"/>
                </a:lnTo>
                <a:lnTo>
                  <a:pt x="2575388" y="1611134"/>
                </a:lnTo>
                <a:lnTo>
                  <a:pt x="2596844" y="1571403"/>
                </a:lnTo>
                <a:lnTo>
                  <a:pt x="2616665" y="1530696"/>
                </a:lnTo>
                <a:lnTo>
                  <a:pt x="2634806" y="1489056"/>
                </a:lnTo>
                <a:lnTo>
                  <a:pt x="2651225" y="1446528"/>
                </a:lnTo>
                <a:lnTo>
                  <a:pt x="2665877" y="1403155"/>
                </a:lnTo>
                <a:lnTo>
                  <a:pt x="2678718" y="1358982"/>
                </a:lnTo>
                <a:lnTo>
                  <a:pt x="2689704" y="1314052"/>
                </a:lnTo>
                <a:lnTo>
                  <a:pt x="2698791" y="1268409"/>
                </a:lnTo>
                <a:lnTo>
                  <a:pt x="2705936" y="1222098"/>
                </a:lnTo>
                <a:lnTo>
                  <a:pt x="2711093" y="1175161"/>
                </a:lnTo>
                <a:lnTo>
                  <a:pt x="2714220" y="1127643"/>
                </a:lnTo>
                <a:lnTo>
                  <a:pt x="2715272" y="1079588"/>
                </a:lnTo>
                <a:lnTo>
                  <a:pt x="2714220" y="1031506"/>
                </a:lnTo>
                <a:lnTo>
                  <a:pt x="2711093" y="983962"/>
                </a:lnTo>
                <a:lnTo>
                  <a:pt x="2705936" y="936999"/>
                </a:lnTo>
                <a:lnTo>
                  <a:pt x="2698791" y="890663"/>
                </a:lnTo>
                <a:lnTo>
                  <a:pt x="2689704" y="844995"/>
                </a:lnTo>
                <a:lnTo>
                  <a:pt x="2678718" y="800042"/>
                </a:lnTo>
                <a:lnTo>
                  <a:pt x="2665877" y="755846"/>
                </a:lnTo>
                <a:lnTo>
                  <a:pt x="2651225" y="712451"/>
                </a:lnTo>
                <a:lnTo>
                  <a:pt x="2634806" y="669902"/>
                </a:lnTo>
                <a:lnTo>
                  <a:pt x="2616665" y="628241"/>
                </a:lnTo>
                <a:lnTo>
                  <a:pt x="2596844" y="587514"/>
                </a:lnTo>
                <a:lnTo>
                  <a:pt x="2575388" y="547764"/>
                </a:lnTo>
                <a:lnTo>
                  <a:pt x="2552342" y="509035"/>
                </a:lnTo>
                <a:lnTo>
                  <a:pt x="2527748" y="471371"/>
                </a:lnTo>
                <a:lnTo>
                  <a:pt x="2501651" y="434816"/>
                </a:lnTo>
                <a:lnTo>
                  <a:pt x="2474095" y="399413"/>
                </a:lnTo>
                <a:lnTo>
                  <a:pt x="2445124" y="365207"/>
                </a:lnTo>
                <a:lnTo>
                  <a:pt x="2414782" y="332241"/>
                </a:lnTo>
                <a:lnTo>
                  <a:pt x="2383113" y="300560"/>
                </a:lnTo>
                <a:lnTo>
                  <a:pt x="2350160" y="270207"/>
                </a:lnTo>
                <a:lnTo>
                  <a:pt x="2315968" y="241227"/>
                </a:lnTo>
                <a:lnTo>
                  <a:pt x="2280582" y="213662"/>
                </a:lnTo>
                <a:lnTo>
                  <a:pt x="2244043" y="187558"/>
                </a:lnTo>
                <a:lnTo>
                  <a:pt x="2206398" y="162958"/>
                </a:lnTo>
                <a:lnTo>
                  <a:pt x="2167689" y="139906"/>
                </a:lnTo>
                <a:lnTo>
                  <a:pt x="2127961" y="118445"/>
                </a:lnTo>
                <a:lnTo>
                  <a:pt x="2087258" y="98620"/>
                </a:lnTo>
                <a:lnTo>
                  <a:pt x="2045623" y="80475"/>
                </a:lnTo>
                <a:lnTo>
                  <a:pt x="2003101" y="64054"/>
                </a:lnTo>
                <a:lnTo>
                  <a:pt x="1959735" y="49400"/>
                </a:lnTo>
                <a:lnTo>
                  <a:pt x="1915570" y="36557"/>
                </a:lnTo>
                <a:lnTo>
                  <a:pt x="1870650" y="25570"/>
                </a:lnTo>
                <a:lnTo>
                  <a:pt x="1825018" y="16481"/>
                </a:lnTo>
                <a:lnTo>
                  <a:pt x="1778718" y="9336"/>
                </a:lnTo>
                <a:lnTo>
                  <a:pt x="1731795" y="4179"/>
                </a:lnTo>
                <a:lnTo>
                  <a:pt x="1684293" y="1052"/>
                </a:lnTo>
                <a:lnTo>
                  <a:pt x="1636255" y="0"/>
                </a:lnTo>
                <a:close/>
              </a:path>
              <a:path w="2715895" h="2908935">
                <a:moveTo>
                  <a:pt x="1771213" y="2150160"/>
                </a:moveTo>
                <a:lnTo>
                  <a:pt x="945870" y="2150160"/>
                </a:lnTo>
                <a:lnTo>
                  <a:pt x="978877" y="2153772"/>
                </a:lnTo>
                <a:lnTo>
                  <a:pt x="1012158" y="2156444"/>
                </a:lnTo>
                <a:lnTo>
                  <a:pt x="1045715" y="2158101"/>
                </a:lnTo>
                <a:lnTo>
                  <a:pt x="1079550" y="2158669"/>
                </a:lnTo>
                <a:lnTo>
                  <a:pt x="1636255" y="2158669"/>
                </a:lnTo>
                <a:lnTo>
                  <a:pt x="1684293" y="2157618"/>
                </a:lnTo>
                <a:lnTo>
                  <a:pt x="1731795" y="2154492"/>
                </a:lnTo>
                <a:lnTo>
                  <a:pt x="1771213" y="2150160"/>
                </a:lnTo>
                <a:close/>
              </a:path>
            </a:pathLst>
          </a:custGeom>
          <a:solidFill>
            <a:srgbClr val="EF382F"/>
          </a:solidFill>
        </p:spPr>
        <p:txBody>
          <a:bodyPr wrap="square" lIns="0" tIns="0" rIns="0" bIns="0" rtlCol="0" anchor="ctr"/>
          <a:lstStyle/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Je suis un acteur </a:t>
            </a:r>
          </a:p>
          <a:p>
            <a:pPr algn="ctr" defTabSz="457200"/>
            <a:r>
              <a:rPr lang="fr-FR" sz="1600" b="1" dirty="0">
                <a:solidFill>
                  <a:schemeClr val="bg1"/>
                </a:solidFill>
                <a:latin typeface="Arial"/>
              </a:rPr>
              <a:t>de l’événement</a:t>
            </a:r>
          </a:p>
          <a:p>
            <a:pPr algn="ctr" defTabSz="457200"/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56F78-5EB5-9A4B-BB27-EC3717BA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427" y="1973832"/>
            <a:ext cx="1049678" cy="822605"/>
          </a:xfrm>
          <a:prstGeom prst="rect">
            <a:avLst/>
          </a:prstGeom>
        </p:spPr>
      </p:pic>
      <p:sp>
        <p:nvSpPr>
          <p:cNvPr id="19" name="object 24">
            <a:extLst>
              <a:ext uri="{FF2B5EF4-FFF2-40B4-BE49-F238E27FC236}">
                <a16:creationId xmlns:a16="http://schemas.microsoft.com/office/drawing/2014/main" id="{3B6636F5-4111-6341-8CFE-5617B6ED69E0}"/>
              </a:ext>
            </a:extLst>
          </p:cNvPr>
          <p:cNvSpPr txBox="1">
            <a:spLocks/>
          </p:cNvSpPr>
          <p:nvPr/>
        </p:nvSpPr>
        <p:spPr>
          <a:xfrm>
            <a:off x="1109519" y="5674984"/>
            <a:ext cx="2582915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5"/>
              </a:spcBef>
            </a:pPr>
            <a:r>
              <a:rPr lang="fr-FR" sz="1000" dirty="0">
                <a:solidFill>
                  <a:prstClr val="black"/>
                </a:solidFill>
                <a:latin typeface="Arial"/>
              </a:rPr>
              <a:t>Les Jeunes Officiels – Le Jeune Organisateur</a:t>
            </a:r>
            <a:endParaRPr lang="fr-FR" sz="1000" spc="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166789" y="4263008"/>
            <a:ext cx="145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Jeune Organisateur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89" y="3027076"/>
            <a:ext cx="1496855" cy="9539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23" y="600843"/>
            <a:ext cx="4648035" cy="33165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725" y="794857"/>
            <a:ext cx="4599344" cy="2928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98" y="719724"/>
            <a:ext cx="3526500" cy="30787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l="1615" t="3957" r="1818" b="4382"/>
          <a:stretch/>
        </p:blipFill>
        <p:spPr>
          <a:xfrm>
            <a:off x="394883" y="4085706"/>
            <a:ext cx="3616622" cy="1470395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pic>
        <p:nvPicPr>
          <p:cNvPr id="18" name="Image 1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3399" y="4400117"/>
            <a:ext cx="938865" cy="1133954"/>
          </a:xfrm>
          <a:prstGeom prst="rect">
            <a:avLst/>
          </a:prstGeom>
        </p:spPr>
      </p:pic>
      <p:pic>
        <p:nvPicPr>
          <p:cNvPr id="21" name="Image 20" descr="C:\Users\perso\Desktop\Bouton.jpg">
            <a:hlinkClick r:id="rId9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64" y="5254836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43" y="4085706"/>
            <a:ext cx="1053095" cy="1474333"/>
          </a:xfrm>
          <a:prstGeom prst="rect">
            <a:avLst/>
          </a:prstGeom>
          <a:ln w="28575">
            <a:solidFill>
              <a:srgbClr val="EF382F"/>
            </a:solidFill>
            <a:prstDash val="sysDash"/>
          </a:ln>
        </p:spPr>
      </p:pic>
      <p:pic>
        <p:nvPicPr>
          <p:cNvPr id="20" name="Image 19" descr="C:\Users\perso\Desktop\Bouton.jpg">
            <a:hlinkClick r:id="rId12" action="ppaction://hlinkfile"/>
          </p:cNvPr>
          <p:cNvPicPr/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5437397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5542626" y="4393062"/>
            <a:ext cx="3589541" cy="861774"/>
          </a:xfrm>
          <a:prstGeom prst="rect">
            <a:avLst/>
          </a:prstGeom>
          <a:solidFill>
            <a:srgbClr val="A4D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L’ONT FAIT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Organiser, c’est participer </a:t>
            </a:r>
          </a:p>
          <a:p>
            <a:pPr algn="ctr"/>
            <a:r>
              <a:rPr lang="fr-FR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donnant à tous un sourire.»</a:t>
            </a:r>
          </a:p>
          <a:p>
            <a:pPr algn="ctr"/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Schmitte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Pulversheim</a:t>
            </a:r>
            <a:r>
              <a:rPr lang="fr-FR" sz="1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(68)</a:t>
            </a:r>
          </a:p>
        </p:txBody>
      </p:sp>
      <p:sp>
        <p:nvSpPr>
          <p:cNvPr id="12" name="Rectangle 11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BA7918FA-F330-C4F6-0FCB-5CA8FFE19147}"/>
              </a:ext>
            </a:extLst>
          </p:cNvPr>
          <p:cNvSpPr/>
          <p:nvPr/>
        </p:nvSpPr>
        <p:spPr>
          <a:xfrm>
            <a:off x="11068594" y="6210000"/>
            <a:ext cx="112340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hlinkClick r:id="rId14" action="ppaction://hlinksldjump" tooltip="Retour à l'Organigramme"/>
            <a:extLst>
              <a:ext uri="{FF2B5EF4-FFF2-40B4-BE49-F238E27FC236}">
                <a16:creationId xmlns:a16="http://schemas.microsoft.com/office/drawing/2014/main" id="{97FFBFE0-ABC1-D940-8DCC-D8E36A5A150D}"/>
              </a:ext>
            </a:extLst>
          </p:cNvPr>
          <p:cNvSpPr/>
          <p:nvPr/>
        </p:nvSpPr>
        <p:spPr>
          <a:xfrm>
            <a:off x="0" y="5099808"/>
            <a:ext cx="1690254" cy="1758192"/>
          </a:xfrm>
          <a:prstGeom prst="triangl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379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543b43-f71f-42c7-afc3-34bdf2d844bc" xsi:nil="true"/>
    <lcf76f155ced4ddcb4097134ff3c332f xmlns="51b636e8-795c-4c0a-975b-c382cbd23bf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BD7B4B7DFDF847A866B365EC6C52C6" ma:contentTypeVersion="15" ma:contentTypeDescription="Crée un document." ma:contentTypeScope="" ma:versionID="eb0265b9b68fbc4b5bd28e5ecfd6c90a">
  <xsd:schema xmlns:xsd="http://www.w3.org/2001/XMLSchema" xmlns:xs="http://www.w3.org/2001/XMLSchema" xmlns:p="http://schemas.microsoft.com/office/2006/metadata/properties" xmlns:ns2="51b636e8-795c-4c0a-975b-c382cbd23bf8" xmlns:ns3="1f543b43-f71f-42c7-afc3-34bdf2d844bc" targetNamespace="http://schemas.microsoft.com/office/2006/metadata/properties" ma:root="true" ma:fieldsID="9ad1cd8a6cf43c5de37c886b3ce253f6" ns2:_="" ns3:_="">
    <xsd:import namespace="51b636e8-795c-4c0a-975b-c382cbd23bf8"/>
    <xsd:import namespace="1f543b43-f71f-42c7-afc3-34bdf2d84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636e8-795c-4c0a-975b-c382cbd23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84c1fd5e-e8b2-40b4-9456-78e58c5a8b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43b43-f71f-42c7-afc3-34bdf2d84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b3b458b-e90f-456c-85a4-a80f6097d33e}" ma:internalName="TaxCatchAll" ma:showField="CatchAllData" ma:web="1f543b43-f71f-42c7-afc3-34bdf2d84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C946E-9B2F-4208-80DF-681F75D4ABF7}">
  <ds:schemaRefs>
    <ds:schemaRef ds:uri="51b636e8-795c-4c0a-975b-c382cbd23bf8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f543b43-f71f-42c7-afc3-34bdf2d844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E1BBF0-714E-4BB7-9D61-637E2AA5E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CF8A5-D1F6-41D4-A6DD-A0C34B40F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636e8-795c-4c0a-975b-c382cbd23bf8"/>
    <ds:schemaRef ds:uri="1f543b43-f71f-42c7-afc3-34bdf2d84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498</TotalTime>
  <Words>1109</Words>
  <Application>Microsoft Office PowerPoint</Application>
  <PresentationFormat>Grand écran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Gotham Black</vt:lpstr>
      <vt:lpstr>Gotham Ultra</vt:lpstr>
      <vt:lpstr>Trebuchet MS</vt:lpstr>
      <vt:lpstr>Tw Cen MT</vt:lpstr>
      <vt:lpstr>Tw Cen MT Condensed</vt:lpstr>
      <vt:lpstr>Wingdings 3</vt:lpstr>
      <vt:lpstr>Intégral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Gaignard</dc:creator>
  <cp:lastModifiedBy>Benjamin Gremion</cp:lastModifiedBy>
  <cp:revision>49</cp:revision>
  <dcterms:created xsi:type="dcterms:W3CDTF">2022-06-27T13:41:52Z</dcterms:created>
  <dcterms:modified xsi:type="dcterms:W3CDTF">2022-11-24T12:21:50Z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0x010100CCBD7B4B7DFDF847A866B365EC6C52C6</vt:lpwstr>
  </property>
</Properties>
</file>